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85"/>
  </p:notesMasterIdLst>
  <p:sldIdLst>
    <p:sldId id="256" r:id="rId7"/>
    <p:sldId id="263" r:id="rId8"/>
    <p:sldId id="264" r:id="rId9"/>
    <p:sldId id="265" r:id="rId10"/>
    <p:sldId id="266" r:id="rId11"/>
    <p:sldId id="262" r:id="rId12"/>
    <p:sldId id="267" r:id="rId13"/>
    <p:sldId id="268" r:id="rId14"/>
    <p:sldId id="269" r:id="rId15"/>
    <p:sldId id="270" r:id="rId16"/>
    <p:sldId id="327" r:id="rId17"/>
    <p:sldId id="271" r:id="rId18"/>
    <p:sldId id="272" r:id="rId19"/>
    <p:sldId id="328" r:id="rId20"/>
    <p:sldId id="274" r:id="rId21"/>
    <p:sldId id="275" r:id="rId22"/>
    <p:sldId id="282" r:id="rId23"/>
    <p:sldId id="283" r:id="rId24"/>
    <p:sldId id="276" r:id="rId25"/>
    <p:sldId id="259" r:id="rId26"/>
    <p:sldId id="284" r:id="rId27"/>
    <p:sldId id="285" r:id="rId28"/>
    <p:sldId id="286" r:id="rId29"/>
    <p:sldId id="329" r:id="rId30"/>
    <p:sldId id="330" r:id="rId31"/>
    <p:sldId id="331" r:id="rId32"/>
    <p:sldId id="332" r:id="rId33"/>
    <p:sldId id="333" r:id="rId34"/>
    <p:sldId id="301" r:id="rId35"/>
    <p:sldId id="291" r:id="rId36"/>
    <p:sldId id="292" r:id="rId37"/>
    <p:sldId id="295" r:id="rId38"/>
    <p:sldId id="293" r:id="rId39"/>
    <p:sldId id="294" r:id="rId40"/>
    <p:sldId id="296" r:id="rId41"/>
    <p:sldId id="297" r:id="rId42"/>
    <p:sldId id="298" r:id="rId43"/>
    <p:sldId id="299" r:id="rId44"/>
    <p:sldId id="334" r:id="rId45"/>
    <p:sldId id="302" r:id="rId46"/>
    <p:sldId id="303" r:id="rId47"/>
    <p:sldId id="304" r:id="rId48"/>
    <p:sldId id="305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35" r:id="rId70"/>
    <p:sldId id="336" r:id="rId71"/>
    <p:sldId id="337" r:id="rId72"/>
    <p:sldId id="342" r:id="rId73"/>
    <p:sldId id="338" r:id="rId74"/>
    <p:sldId id="340" r:id="rId75"/>
    <p:sldId id="341" r:id="rId76"/>
    <p:sldId id="343" r:id="rId77"/>
    <p:sldId id="339" r:id="rId78"/>
    <p:sldId id="344" r:id="rId79"/>
    <p:sldId id="346" r:id="rId80"/>
    <p:sldId id="345" r:id="rId81"/>
    <p:sldId id="347" r:id="rId82"/>
    <p:sldId id="348" r:id="rId83"/>
    <p:sldId id="349" r:id="rId8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120A"/>
    <a:srgbClr val="752D12"/>
    <a:srgbClr val="9F3D19"/>
    <a:srgbClr val="151A3C"/>
    <a:srgbClr val="17375E"/>
    <a:srgbClr val="1B2D0C"/>
    <a:srgbClr val="617182"/>
    <a:srgbClr val="000076"/>
    <a:srgbClr val="8EB4E3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4" autoAdjust="0"/>
    <p:restoredTop sz="82036" autoAdjust="0"/>
  </p:normalViewPr>
  <p:slideViewPr>
    <p:cSldViewPr snapToGrid="0" snapToObjects="1">
      <p:cViewPr varScale="1">
        <p:scale>
          <a:sx n="143" d="100"/>
          <a:sy n="143" d="100"/>
        </p:scale>
        <p:origin x="-248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90" Type="http://schemas.openxmlformats.org/officeDocument/2006/relationships/tableStyles" Target="tableStyle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8/29/18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26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Toolbox by </a:t>
            </a:r>
            <a:r>
              <a:rPr lang="en-US" dirty="0" err="1" smtClean="0"/>
              <a:t>Joost</a:t>
            </a:r>
            <a:r>
              <a:rPr lang="en-US" dirty="0" smtClean="0"/>
              <a:t> </a:t>
            </a:r>
            <a:r>
              <a:rPr lang="en-US" dirty="0" err="1" smtClean="0"/>
              <a:t>Haar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57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Server by Chad </a:t>
            </a:r>
            <a:r>
              <a:rPr lang="en-US" dirty="0" err="1" smtClean="0"/>
              <a:t>Remsing</a:t>
            </a:r>
            <a:r>
              <a:rPr lang="en-US" dirty="0" smtClean="0"/>
              <a:t> from the Noun Project</a:t>
            </a:r>
          </a:p>
          <a:p>
            <a:r>
              <a:rPr lang="en-US" dirty="0" smtClean="0"/>
              <a:t>X by </a:t>
            </a:r>
            <a:r>
              <a:rPr lang="en-US" dirty="0" err="1" smtClean="0"/>
              <a:t>rayhan</a:t>
            </a:r>
            <a:r>
              <a:rPr lang="en-US" dirty="0" smtClean="0"/>
              <a:t> </a:t>
            </a:r>
            <a:r>
              <a:rPr lang="en-US" dirty="0" err="1" smtClean="0"/>
              <a:t>maulana</a:t>
            </a:r>
            <a:r>
              <a:rPr lang="en-US" dirty="0" smtClean="0"/>
              <a:t> </a:t>
            </a:r>
            <a:r>
              <a:rPr lang="en-US" dirty="0" err="1" smtClean="0"/>
              <a:t>rikzan</a:t>
            </a:r>
            <a:r>
              <a:rPr lang="en-US" dirty="0" smtClean="0"/>
              <a:t> from the Noun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20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confused by RULI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94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 Roberts</a:t>
            </a:r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blog.symphonia.io</a:t>
            </a:r>
            <a:r>
              <a:rPr lang="en-US" dirty="0" smtClean="0"/>
              <a:t>/defining-serverless-part-1-704d72bc8a32</a:t>
            </a:r>
          </a:p>
          <a:p>
            <a:endParaRPr lang="en-US" dirty="0" smtClean="0"/>
          </a:p>
          <a:p>
            <a:r>
              <a:rPr lang="en-US" dirty="0" smtClean="0"/>
              <a:t>DNS by Alexander </a:t>
            </a:r>
            <a:r>
              <a:rPr lang="en-US" dirty="0" err="1" smtClean="0"/>
              <a:t>Skowalsky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Not</a:t>
            </a:r>
            <a:r>
              <a:rPr lang="en-US" baseline="0" dirty="0" smtClean="0"/>
              <a:t> concerned with VMs or physical machines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Not concerned with the idea of a long running “server”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All</a:t>
            </a:r>
            <a:r>
              <a:rPr lang="en-US" baseline="0" dirty="0" smtClean="0"/>
              <a:t> scaling and provisioning occurs based on load as determined by the platform.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Only</a:t>
            </a:r>
            <a:r>
              <a:rPr lang="en-US" baseline="0" dirty="0" smtClean="0"/>
              <a:t> pay for the exact time of execution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Pinging servers to keep them alive is now “a thing”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kelseyhightower</a:t>
            </a:r>
            <a:r>
              <a:rPr lang="en-US" dirty="0" smtClean="0"/>
              <a:t>/status/1023994078873047040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182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baseline="0" dirty="0" smtClean="0"/>
              <a:t>You don’t get to pick instance size, etc.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RAM typically for an application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Backend-as-a-Service (</a:t>
            </a:r>
            <a:r>
              <a:rPr lang="en-US" baseline="0" dirty="0" err="1" smtClean="0"/>
              <a:t>BaaS</a:t>
            </a:r>
            <a:r>
              <a:rPr lang="en-US" baseline="0" dirty="0" smtClean="0"/>
              <a:t>) typically use things like throughput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Some platforms don’t let you dial ANY knobs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This is an example of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immaturity (providers still figuring out what knobs to expose)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HA here</a:t>
            </a:r>
            <a:r>
              <a:rPr lang="en-US" baseline="0" dirty="0" smtClean="0"/>
              <a:t> is defined as the ability for the system to continue to operate even if one instance of a component fails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Serverless</a:t>
            </a:r>
            <a:r>
              <a:rPr lang="en-US" dirty="0" smtClean="0"/>
              <a:t> components are pieces of code that are ephemeral and event triggered.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Because</a:t>
            </a:r>
            <a:r>
              <a:rPr lang="en-US" baseline="0" dirty="0" smtClean="0"/>
              <a:t> of this, we cannot create a system that is HA without the underlying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services being HA</a:t>
            </a:r>
          </a:p>
          <a:p>
            <a:pPr marL="171450" indent="-171450">
              <a:buFontTx/>
              <a:buChar char="•"/>
            </a:pP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Example: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We assume that if one of our </a:t>
            </a:r>
            <a:r>
              <a:rPr lang="en-US" baseline="0" dirty="0" err="1" smtClean="0"/>
              <a:t>FaaS</a:t>
            </a:r>
            <a:r>
              <a:rPr lang="en-US" baseline="0" dirty="0" smtClean="0"/>
              <a:t> nodes crashes, the underlying </a:t>
            </a:r>
            <a:r>
              <a:rPr lang="en-US" baseline="0" dirty="0" err="1" smtClean="0"/>
              <a:t>Serverless</a:t>
            </a:r>
            <a:r>
              <a:rPr lang="en-US" baseline="0" dirty="0" smtClean="0"/>
              <a:t> platform will launch a new one.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S3 </a:t>
            </a:r>
            <a:r>
              <a:rPr lang="mr-IN" baseline="0" dirty="0" smtClean="0"/>
              <a:t>–</a:t>
            </a:r>
            <a:r>
              <a:rPr lang="en-US" baseline="0" dirty="0" smtClean="0"/>
              <a:t> We upload/download files to the service.  However, we don’t concern ourselves with what server or node.  We assume that if an S3 component fails, our data is safe and still </a:t>
            </a:r>
            <a:r>
              <a:rPr lang="en-US" baseline="0" dirty="0" err="1" smtClean="0"/>
              <a:t>accessable</a:t>
            </a:r>
            <a:r>
              <a:rPr lang="en-US" baseline="0" dirty="0" smtClean="0"/>
              <a:t>.  This is implicit HA.</a:t>
            </a:r>
          </a:p>
          <a:p>
            <a:pPr marL="171450" lvl="0" indent="-171450">
              <a:buFontTx/>
              <a:buChar char="•"/>
            </a:pP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Failovers can be felt by clients however.  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HA != Disaster recovery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We are not talking about a vendor providing automatic failover to another service system.</a:t>
            </a:r>
          </a:p>
          <a:p>
            <a:pPr marL="1085850" lvl="2" indent="-171450">
              <a:buFontTx/>
              <a:buChar char="•"/>
            </a:pPr>
            <a:r>
              <a:rPr lang="en-US" baseline="0" dirty="0" smtClean="0"/>
              <a:t>Function running on </a:t>
            </a:r>
            <a:r>
              <a:rPr lang="en-US" baseline="0" dirty="0" err="1" smtClean="0"/>
              <a:t>FaaS</a:t>
            </a:r>
            <a:r>
              <a:rPr lang="en-US" baseline="0" dirty="0" smtClean="0"/>
              <a:t> 1 is returning consistent 500s because it depends on another service that is down.  We are not talking about requests being automatically routed to another Function automatically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ask</a:t>
            </a:r>
            <a:r>
              <a:rPr lang="en-US" baseline="0" dirty="0" smtClean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Drag Racer by Iconic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14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 sign by Universal Icons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467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new by </a:t>
            </a:r>
            <a:r>
              <a:rPr lang="en-US" dirty="0" err="1" smtClean="0"/>
              <a:t>Dinosoft</a:t>
            </a:r>
            <a:r>
              <a:rPr lang="en-US" dirty="0" smtClean="0"/>
              <a:t> Labs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9169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Multicast by SBTS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1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Russian Doll by </a:t>
            </a:r>
            <a:r>
              <a:rPr lang="en-US" dirty="0" err="1" smtClean="0"/>
              <a:t>Dima</a:t>
            </a:r>
            <a:r>
              <a:rPr lang="en-US" dirty="0" smtClean="0"/>
              <a:t> </a:t>
            </a:r>
            <a:r>
              <a:rPr lang="en-US" dirty="0" err="1" smtClean="0"/>
              <a:t>Lagunov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1550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stop watch by </a:t>
            </a:r>
            <a:r>
              <a:rPr lang="en-US" dirty="0" err="1" smtClean="0"/>
              <a:t>Samy</a:t>
            </a:r>
            <a:r>
              <a:rPr lang="en-US" dirty="0" smtClean="0"/>
              <a:t> </a:t>
            </a:r>
            <a:r>
              <a:rPr lang="en-US" dirty="0" err="1" smtClean="0"/>
              <a:t>Menai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16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functions need?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All the things we mentioned about </a:t>
            </a:r>
            <a:r>
              <a:rPr lang="en-US" baseline="0" dirty="0" err="1" smtClean="0"/>
              <a:t>serverless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External stimulus ( when I do run your function? )</a:t>
            </a:r>
          </a:p>
          <a:p>
            <a:pPr marL="171450" indent="-171450">
              <a:buFontTx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42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Meeting by </a:t>
            </a:r>
            <a:r>
              <a:rPr lang="en-US" dirty="0" err="1" smtClean="0"/>
              <a:t>Ainsley</a:t>
            </a:r>
            <a:r>
              <a:rPr lang="en-US" dirty="0" smtClean="0"/>
              <a:t> Wagoner from the Noun Project</a:t>
            </a:r>
          </a:p>
          <a:p>
            <a:endParaRPr lang="en-US" dirty="0" smtClean="0"/>
          </a:p>
          <a:p>
            <a:r>
              <a:rPr lang="en-US" dirty="0" smtClean="0"/>
              <a:t>No</a:t>
            </a:r>
            <a:r>
              <a:rPr lang="en-US" baseline="0" dirty="0" smtClean="0"/>
              <a:t> servers to request</a:t>
            </a:r>
          </a:p>
          <a:p>
            <a:r>
              <a:rPr lang="en-US" baseline="0" dirty="0" smtClean="0"/>
              <a:t>Process to get to producing is easier with the smaller the amount of code to get through the red tape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45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Toy by Vladimir </a:t>
            </a:r>
            <a:r>
              <a:rPr lang="en-US" dirty="0" err="1" smtClean="0"/>
              <a:t>Belochkin</a:t>
            </a:r>
            <a:r>
              <a:rPr lang="en-US" dirty="0" smtClean="0"/>
              <a:t> from the Noun Project</a:t>
            </a:r>
          </a:p>
          <a:p>
            <a:r>
              <a:rPr lang="en-US" dirty="0" smtClean="0"/>
              <a:t>toys by Maria </a:t>
            </a:r>
            <a:r>
              <a:rPr lang="en-US" dirty="0" err="1" smtClean="0"/>
              <a:t>Kislitsina</a:t>
            </a:r>
            <a:r>
              <a:rPr lang="en-US" dirty="0" smtClean="0"/>
              <a:t> from the Noun Project</a:t>
            </a:r>
          </a:p>
          <a:p>
            <a:r>
              <a:rPr lang="en-US" dirty="0" smtClean="0"/>
              <a:t>Toy by </a:t>
            </a:r>
            <a:r>
              <a:rPr lang="en-US" dirty="0" err="1" smtClean="0"/>
              <a:t>Danil</a:t>
            </a:r>
            <a:r>
              <a:rPr lang="en-US" dirty="0" smtClean="0"/>
              <a:t> </a:t>
            </a:r>
            <a:r>
              <a:rPr lang="en-US" dirty="0" err="1" smtClean="0"/>
              <a:t>Polshin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5792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iterative by Ralf </a:t>
            </a:r>
            <a:r>
              <a:rPr lang="en-US" dirty="0" err="1" smtClean="0"/>
              <a:t>Schmitzer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35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Cloud by </a:t>
            </a:r>
            <a:r>
              <a:rPr lang="en-US" dirty="0" err="1" smtClean="0"/>
              <a:t>Dinosoft</a:t>
            </a:r>
            <a:r>
              <a:rPr lang="en-US" dirty="0" smtClean="0"/>
              <a:t> Labs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262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Calendar by </a:t>
            </a:r>
            <a:r>
              <a:rPr lang="en-US" dirty="0" err="1" smtClean="0"/>
              <a:t>Petai</a:t>
            </a:r>
            <a:r>
              <a:rPr lang="en-US" dirty="0" smtClean="0"/>
              <a:t> </a:t>
            </a:r>
            <a:r>
              <a:rPr lang="en-US" dirty="0" err="1" smtClean="0"/>
              <a:t>Jantrapoon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60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Graph by </a:t>
            </a:r>
            <a:r>
              <a:rPr lang="en-US" dirty="0" err="1" smtClean="0"/>
              <a:t>GreenHill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47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Echo by Sarah </a:t>
            </a:r>
            <a:r>
              <a:rPr lang="en-US" dirty="0" err="1" smtClean="0"/>
              <a:t>Stenseng</a:t>
            </a:r>
            <a:r>
              <a:rPr lang="en-US" dirty="0" smtClean="0"/>
              <a:t> from the Noun Project</a:t>
            </a:r>
          </a:p>
          <a:p>
            <a:r>
              <a:rPr lang="en-US" dirty="0" err="1" smtClean="0"/>
              <a:t>alexa</a:t>
            </a:r>
            <a:r>
              <a:rPr lang="en-US" dirty="0" smtClean="0"/>
              <a:t> by Stuart O'Neil from the Noun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37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Local Net by </a:t>
            </a:r>
            <a:r>
              <a:rPr lang="en-US" dirty="0" err="1" smtClean="0"/>
              <a:t>Yaroslav</a:t>
            </a:r>
            <a:r>
              <a:rPr lang="en-US" dirty="0" smtClean="0"/>
              <a:t> </a:t>
            </a:r>
            <a:r>
              <a:rPr lang="en-US" dirty="0" err="1" smtClean="0"/>
              <a:t>Samoylov</a:t>
            </a:r>
            <a:r>
              <a:rPr lang="en-US" dirty="0" smtClean="0"/>
              <a:t> from the Noun Project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Logging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Post Handlers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Authentication</a:t>
            </a:r>
          </a:p>
          <a:p>
            <a:pPr marL="171450" indent="-171450">
              <a:buFontTx/>
              <a:buChar char="•"/>
            </a:pPr>
            <a:r>
              <a:rPr lang="en-US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05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 Event Processing by H Alberto </a:t>
            </a:r>
            <a:r>
              <a:rPr lang="en-US" dirty="0" err="1" smtClean="0"/>
              <a:t>Gongora</a:t>
            </a:r>
            <a:r>
              <a:rPr lang="en-US" dirty="0" smtClean="0"/>
              <a:t> from the Noun Project</a:t>
            </a:r>
          </a:p>
          <a:p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Event</a:t>
            </a:r>
            <a:r>
              <a:rPr lang="en-US" baseline="0" dirty="0" smtClean="0"/>
              <a:t> processing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Monitoring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Notifications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Alerting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Security Scanning</a:t>
            </a:r>
          </a:p>
          <a:p>
            <a:pPr marL="171450" indent="-171450">
              <a:buFontTx/>
              <a:buChar char="•"/>
            </a:pP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0095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twitter.com</a:t>
            </a:r>
            <a:r>
              <a:rPr lang="en-US" dirty="0" smtClean="0"/>
              <a:t>/</a:t>
            </a:r>
            <a:r>
              <a:rPr lang="en-US" dirty="0" err="1" smtClean="0"/>
              <a:t>kelseyhightower</a:t>
            </a:r>
            <a:r>
              <a:rPr lang="en-US" dirty="0" smtClean="0"/>
              <a:t>/status/935252923721793536?lang=en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8698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464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Automation</a:t>
            </a:r>
            <a:r>
              <a:rPr lang="en-US" baseline="0" dirty="0" smtClean="0"/>
              <a:t> including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Source to container workflows (no more creating your own </a:t>
            </a:r>
            <a:r>
              <a:rPr lang="en-US" baseline="0" dirty="0" err="1" smtClean="0"/>
              <a:t>docker</a:t>
            </a:r>
            <a:r>
              <a:rPr lang="en-US" baseline="0" dirty="0" smtClean="0"/>
              <a:t> image)</a:t>
            </a:r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Routing traffic</a:t>
            </a:r>
          </a:p>
          <a:p>
            <a:pPr marL="628650" lvl="1" indent="-171450">
              <a:buFontTx/>
              <a:buChar char="•"/>
            </a:pPr>
            <a:r>
              <a:rPr lang="en-US" baseline="0" dirty="0" err="1" smtClean="0"/>
              <a:t>Autoscaling</a:t>
            </a:r>
            <a:endParaRPr lang="en-US" baseline="0" dirty="0" smtClean="0"/>
          </a:p>
          <a:p>
            <a:pPr marL="628650" lvl="1" indent="-171450">
              <a:buFontTx/>
              <a:buChar char="•"/>
            </a:pPr>
            <a:r>
              <a:rPr lang="en-US" baseline="0" dirty="0" smtClean="0"/>
              <a:t>Binding to services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Universal subscription, deliver, and management of events</a:t>
            </a:r>
          </a:p>
          <a:p>
            <a:pPr marL="628650" lvl="1" indent="-171450">
              <a:buFontTx/>
              <a:buChar char="•"/>
            </a:pPr>
            <a:endParaRPr lang="en-US" baseline="0" dirty="0" smtClean="0"/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Think of all the </a:t>
            </a:r>
            <a:r>
              <a:rPr lang="en-US" baseline="0" dirty="0" err="1" smtClean="0"/>
              <a:t>Kubernetes</a:t>
            </a:r>
            <a:r>
              <a:rPr lang="en-US" baseline="0" dirty="0" smtClean="0"/>
              <a:t> YAML</a:t>
            </a:r>
            <a:r>
              <a:rPr lang="mr-IN" baseline="0" dirty="0" smtClean="0"/>
              <a:t>…</a:t>
            </a:r>
            <a:r>
              <a:rPr lang="en-US" baseline="0" dirty="0" smtClean="0"/>
              <a:t>much is covered here </a:t>
            </a:r>
            <a:r>
              <a:rPr lang="en-US" baseline="0" dirty="0" err="1" smtClean="0"/>
              <a:t>automagically</a:t>
            </a:r>
            <a:endParaRPr lang="en-US" baseline="0" dirty="0" smtClean="0"/>
          </a:p>
          <a:p>
            <a:pPr marL="171450" lvl="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•"/>
            </a:pPr>
            <a:r>
              <a:rPr lang="en-US" baseline="0" dirty="0" err="1" smtClean="0"/>
              <a:t>Docker</a:t>
            </a:r>
            <a:r>
              <a:rPr lang="en-US" baseline="0" dirty="0" smtClean="0"/>
              <a:t> is still the main container tech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Not quite as in your face as it is with raw </a:t>
            </a:r>
            <a:r>
              <a:rPr lang="en-US" baseline="0" dirty="0" err="1" smtClean="0"/>
              <a:t>Kubernetes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•"/>
            </a:pPr>
            <a:r>
              <a:rPr lang="en-US" baseline="0" dirty="0" smtClean="0"/>
              <a:t>Scale to zero, request driven compute model</a:t>
            </a:r>
          </a:p>
          <a:p>
            <a:pPr marL="171450" lvl="0" indent="-171450">
              <a:buFontTx/>
              <a:buChar char="•"/>
            </a:pPr>
            <a:r>
              <a:rPr lang="en-US" baseline="0" dirty="0" smtClean="0"/>
              <a:t>Works on all major cloud providers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41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release management by </a:t>
            </a:r>
            <a:r>
              <a:rPr lang="en-US" dirty="0" err="1" smtClean="0"/>
              <a:t>Shocho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259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Started off as a </a:t>
            </a:r>
            <a:r>
              <a:rPr lang="en-US" dirty="0" err="1" smtClean="0"/>
              <a:t>serverless</a:t>
            </a:r>
            <a:r>
              <a:rPr lang="en-US" dirty="0" smtClean="0"/>
              <a:t> platform on </a:t>
            </a:r>
            <a:r>
              <a:rPr lang="en-US" dirty="0" err="1" smtClean="0"/>
              <a:t>Kubernetes</a:t>
            </a:r>
            <a:endParaRPr lang="en-US" dirty="0" smtClean="0"/>
          </a:p>
          <a:p>
            <a:pPr marL="171450" indent="-171450">
              <a:buFontTx/>
              <a:buChar char="•"/>
            </a:pPr>
            <a:r>
              <a:rPr lang="en-US" dirty="0" smtClean="0"/>
              <a:t>Has evolved to a extension of </a:t>
            </a:r>
            <a:r>
              <a:rPr lang="en-US" dirty="0" err="1" smtClean="0"/>
              <a:t>Knative</a:t>
            </a:r>
            <a:r>
              <a:rPr lang="en-US" dirty="0" smtClean="0"/>
              <a:t> in partnership with Google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17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Rabbit</a:t>
            </a:r>
            <a:r>
              <a:rPr lang="en-US" baseline="0" dirty="0" smtClean="0"/>
              <a:t> or Kafka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25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ask</a:t>
            </a:r>
            <a:r>
              <a:rPr lang="en-US" baseline="0" dirty="0" smtClean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Productivity by </a:t>
            </a:r>
            <a:r>
              <a:rPr lang="en-US" dirty="0" err="1" smtClean="0"/>
              <a:t>Gregor</a:t>
            </a:r>
            <a:r>
              <a:rPr lang="en-US" dirty="0" smtClean="0"/>
              <a:t> </a:t>
            </a:r>
            <a:r>
              <a:rPr lang="en-US" dirty="0" err="1" smtClean="0"/>
              <a:t>Cresnar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698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Headache by </a:t>
            </a:r>
            <a:r>
              <a:rPr lang="en-US" dirty="0" err="1" smtClean="0"/>
              <a:t>priyanka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83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Proselytize by Dan </a:t>
            </a:r>
            <a:r>
              <a:rPr lang="en-US" dirty="0" err="1" smtClean="0"/>
              <a:t>Hetteix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153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goal by </a:t>
            </a:r>
            <a:r>
              <a:rPr lang="en-US" dirty="0" err="1" smtClean="0"/>
              <a:t>Adrien</a:t>
            </a:r>
            <a:r>
              <a:rPr lang="en-US" dirty="0" smtClean="0"/>
              <a:t> Coquet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69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path by </a:t>
            </a:r>
            <a:r>
              <a:rPr lang="en-US" dirty="0" err="1" smtClean="0"/>
              <a:t>Adnen</a:t>
            </a:r>
            <a:r>
              <a:rPr lang="en-US" dirty="0" smtClean="0"/>
              <a:t> </a:t>
            </a:r>
            <a:r>
              <a:rPr lang="en-US" dirty="0" err="1" smtClean="0"/>
              <a:t>Kadri</a:t>
            </a:r>
            <a:r>
              <a:rPr lang="en-US" dirty="0" smtClean="0"/>
              <a:t> from the Noun Project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5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8/29/18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3.png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3.wdp"/><Relationship Id="rId5" Type="http://schemas.openxmlformats.org/officeDocument/2006/relationships/image" Target="../media/image26.png"/><Relationship Id="rId6" Type="http://schemas.microsoft.com/office/2007/relationships/hdphoto" Target="../media/hdphoto4.wdp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5.wdp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microsoft.com/office/2007/relationships/hdphoto" Target="../media/hdphoto6.wdp"/><Relationship Id="rId5" Type="http://schemas.microsoft.com/office/2007/relationships/hdphoto" Target="../media/hdphoto7.wdp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7.png"/><Relationship Id="rId3" Type="http://schemas.microsoft.com/office/2007/relationships/hdphoto" Target="../media/hdphoto8.wdp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8.png"/><Relationship Id="rId3" Type="http://schemas.microsoft.com/office/2007/relationships/hdphoto" Target="../media/hdphoto9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7.png"/><Relationship Id="rId3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6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7.png"/><Relationship Id="rId3" Type="http://schemas.microsoft.com/office/2007/relationships/hdphoto" Target="../media/hdphoto11.wdp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68.png"/><Relationship Id="rId3" Type="http://schemas.microsoft.com/office/2007/relationships/hdphoto" Target="../media/hdphoto12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7.png"/><Relationship Id="rId3" Type="http://schemas.microsoft.com/office/2007/relationships/hdphoto" Target="../media/hdphoto13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3" Type="http://schemas.openxmlformats.org/officeDocument/2006/relationships/image" Target="../media/image1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2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8-08-13 at 2.51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13667">
            <a:off x="788656" y="466922"/>
            <a:ext cx="3703584" cy="42442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326" y="1276562"/>
            <a:ext cx="3936569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/>
              <a:t>SPRING, FUNCTIONS, 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/>
              <a:t>SERVERLESS, 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/>
              <a:t>AND </a:t>
            </a:r>
            <a:r>
              <a:rPr lang="en-US" sz="3600" dirty="0" smtClean="0">
                <a:solidFill>
                  <a:srgbClr val="800000"/>
                </a:solidFill>
              </a:rPr>
              <a:t>YOU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26685" y="2202418"/>
            <a:ext cx="589063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RAINBOWS AND UNICORNS</a:t>
            </a:r>
            <a:endParaRPr lang="en-US" sz="4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54" y="330831"/>
            <a:ext cx="1478796" cy="1478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67" y="-739325"/>
            <a:ext cx="1734029" cy="1734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691" y="635631"/>
            <a:ext cx="1478796" cy="14787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150" y="3767796"/>
            <a:ext cx="1478796" cy="14787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485" y="-538365"/>
            <a:ext cx="1478796" cy="14787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82" y="-231384"/>
            <a:ext cx="1734029" cy="1734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1" y="2598627"/>
            <a:ext cx="1734029" cy="17340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276" y="2482240"/>
            <a:ext cx="1734029" cy="17340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485" y="3030048"/>
            <a:ext cx="1734029" cy="173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16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2997" y="4041990"/>
            <a:ext cx="6178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b="1" dirty="0" smtClean="0">
                <a:ln w="12700">
                  <a:solidFill>
                    <a:srgbClr val="000000"/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Impact"/>
                <a:cs typeface="Impact"/>
              </a:rPr>
              <a:t>SERVERLESS AND FUNCTIONS</a:t>
            </a:r>
            <a:endParaRPr lang="en-US" sz="4200" b="1" dirty="0">
              <a:ln w="12700">
                <a:solidFill>
                  <a:srgbClr val="000000"/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Impact"/>
              <a:cs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93221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Proselytize_75136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5"/>
          <a:stretch/>
        </p:blipFill>
        <p:spPr>
          <a:xfrm>
            <a:off x="-588562" y="-131636"/>
            <a:ext cx="5143500" cy="44678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0264" y="3508986"/>
            <a:ext cx="6538573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/>
              <a:t>DO </a:t>
            </a:r>
            <a:r>
              <a:rPr lang="en-US" sz="4200" dirty="0" smtClean="0">
                <a:solidFill>
                  <a:srgbClr val="800000"/>
                </a:solidFill>
              </a:rPr>
              <a:t>FUNCTIONS</a:t>
            </a:r>
            <a:r>
              <a:rPr lang="en-US" sz="4200" dirty="0" smtClean="0"/>
              <a:t> RUNNING 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/>
              <a:t>ON </a:t>
            </a:r>
            <a:r>
              <a:rPr lang="en-US" sz="4200" dirty="0" smtClean="0">
                <a:solidFill>
                  <a:srgbClr val="800000"/>
                </a:solidFill>
              </a:rPr>
              <a:t>SERVERLESS</a:t>
            </a:r>
            <a:r>
              <a:rPr lang="en-US" sz="4200" dirty="0" smtClean="0"/>
              <a:t> PLATFORMS!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838229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9414" y="2359820"/>
            <a:ext cx="45252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HAPPY DEVELOPERS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" y="325219"/>
            <a:ext cx="1589316" cy="1589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61" y="1496461"/>
            <a:ext cx="1589316" cy="1589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84" y="2821379"/>
            <a:ext cx="1589316" cy="1589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58" y="3554184"/>
            <a:ext cx="1589316" cy="1589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26" y="701803"/>
            <a:ext cx="1589316" cy="1589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93" y="-317039"/>
            <a:ext cx="1589316" cy="158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10" y="3085777"/>
            <a:ext cx="1589316" cy="1589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08" y="-164639"/>
            <a:ext cx="1589316" cy="1589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136" y="2981335"/>
            <a:ext cx="1589316" cy="1589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96" y="3880435"/>
            <a:ext cx="1589316" cy="1589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6" y="-411831"/>
            <a:ext cx="1589316" cy="15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2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2955" y="2359820"/>
            <a:ext cx="39268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ANGRY BUSINESS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" y="325219"/>
            <a:ext cx="1589316" cy="1589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61" y="1496461"/>
            <a:ext cx="1589316" cy="1589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84" y="2821379"/>
            <a:ext cx="1589316" cy="1589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58" y="3554184"/>
            <a:ext cx="1589316" cy="1589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26" y="701803"/>
            <a:ext cx="1589316" cy="1589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93" y="-317039"/>
            <a:ext cx="1589316" cy="158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10" y="3085777"/>
            <a:ext cx="1589316" cy="1589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08" y="-164639"/>
            <a:ext cx="1589316" cy="1589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136" y="2981335"/>
            <a:ext cx="1589316" cy="1589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96" y="3880435"/>
            <a:ext cx="1589316" cy="1589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6" y="-411831"/>
            <a:ext cx="1589316" cy="15893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00" y="950536"/>
            <a:ext cx="1409284" cy="14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1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goal_1715960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82"/>
          <a:stretch/>
        </p:blipFill>
        <p:spPr>
          <a:xfrm>
            <a:off x="0" y="0"/>
            <a:ext cx="5143500" cy="45066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0425" y="1890610"/>
            <a:ext cx="41216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800000"/>
                </a:solidFill>
              </a:rPr>
              <a:t>GOALS</a:t>
            </a:r>
            <a:r>
              <a:rPr lang="en-US" sz="4200" dirty="0" smtClean="0"/>
              <a:t> FOR TODAY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513832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51572" y="562359"/>
            <a:ext cx="7240857" cy="4018783"/>
            <a:chOff x="-278793" y="503316"/>
            <a:chExt cx="7240857" cy="4018783"/>
          </a:xfrm>
        </p:grpSpPr>
        <p:grpSp>
          <p:nvGrpSpPr>
            <p:cNvPr id="3" name="Group 2"/>
            <p:cNvGrpSpPr/>
            <p:nvPr/>
          </p:nvGrpSpPr>
          <p:grpSpPr>
            <a:xfrm>
              <a:off x="1858616" y="503316"/>
              <a:ext cx="5103448" cy="4018783"/>
              <a:chOff x="-1" y="1604534"/>
              <a:chExt cx="3528885" cy="2863361"/>
            </a:xfrm>
          </p:grpSpPr>
          <p:pic>
            <p:nvPicPr>
              <p:cNvPr id="2" name="Picture 1" descr="noun_path_1586223.png"/>
              <p:cNvPicPr>
                <a:picLocks noChangeAspect="1"/>
              </p:cNvPicPr>
              <p:nvPr/>
            </p:nvPicPr>
            <p:blipFill rotWithShape="1"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135"/>
              <a:stretch/>
            </p:blipFill>
            <p:spPr>
              <a:xfrm>
                <a:off x="-1" y="2564150"/>
                <a:ext cx="2191617" cy="1903745"/>
              </a:xfrm>
              <a:prstGeom prst="rect">
                <a:avLst/>
              </a:prstGeom>
            </p:spPr>
          </p:pic>
          <p:pic>
            <p:nvPicPr>
              <p:cNvPr id="5" name="Picture 4" descr="noun_path_1586223.png"/>
              <p:cNvPicPr>
                <a:picLocks noChangeAspect="1"/>
              </p:cNvPicPr>
              <p:nvPr/>
            </p:nvPicPr>
            <p:blipFill rotWithShape="1">
              <a:blip r:embed="rId3"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135"/>
              <a:stretch/>
            </p:blipFill>
            <p:spPr>
              <a:xfrm>
                <a:off x="1337267" y="1604534"/>
                <a:ext cx="2191617" cy="1903745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-278793" y="2852093"/>
              <a:ext cx="25363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SERVERLESS</a:t>
              </a:r>
              <a:endParaRPr lang="en-US" sz="3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58616" y="1610612"/>
              <a:ext cx="22616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FUNCTIONS</a:t>
              </a:r>
              <a:endParaRPr lang="en-US" sz="3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09486" y="663468"/>
              <a:ext cx="107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err="1" smtClean="0"/>
                <a:t>FaaS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44237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105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5818" y="1595219"/>
            <a:ext cx="3924188" cy="1665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200" dirty="0" smtClean="0">
                <a:solidFill>
                  <a:srgbClr val="800000"/>
                </a:solidFill>
              </a:rPr>
              <a:t>TECHNICAL</a:t>
            </a:r>
            <a:r>
              <a:rPr lang="en-US" sz="4200" dirty="0" smtClean="0"/>
              <a:t> AND </a:t>
            </a:r>
          </a:p>
          <a:p>
            <a:pPr>
              <a:lnSpc>
                <a:spcPct val="80000"/>
              </a:lnSpc>
            </a:pPr>
            <a:r>
              <a:rPr lang="en-US" sz="4200" dirty="0" smtClean="0">
                <a:solidFill>
                  <a:srgbClr val="800000"/>
                </a:solidFill>
              </a:rPr>
              <a:t>ARCHITECTURAL </a:t>
            </a:r>
          </a:p>
          <a:p>
            <a:pPr>
              <a:lnSpc>
                <a:spcPct val="80000"/>
              </a:lnSpc>
            </a:pPr>
            <a:r>
              <a:rPr lang="en-US" sz="4200" dirty="0" smtClean="0"/>
              <a:t>CONSIDERATIONS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772565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33" y="665405"/>
            <a:ext cx="4076700" cy="2514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566" y="2000042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5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55282" y="1939561"/>
            <a:ext cx="4611994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/>
              <a:t>JUST </a:t>
            </a:r>
            <a:r>
              <a:rPr lang="en-US" sz="4200" dirty="0" smtClean="0">
                <a:solidFill>
                  <a:srgbClr val="800000"/>
                </a:solidFill>
              </a:rPr>
              <a:t>ANOTHER</a:t>
            </a:r>
            <a:r>
              <a:rPr lang="en-US" sz="4200" dirty="0" smtClean="0"/>
              <a:t> </a:t>
            </a:r>
            <a:r>
              <a:rPr lang="en-US" sz="4200" dirty="0" smtClean="0">
                <a:solidFill>
                  <a:srgbClr val="800000"/>
                </a:solidFill>
              </a:rPr>
              <a:t>TOOL 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/>
              <a:t>IN YOUR TOOLBOX</a:t>
            </a:r>
            <a:endParaRPr lang="en-US" sz="4200" dirty="0"/>
          </a:p>
        </p:txBody>
      </p:sp>
      <p:pic>
        <p:nvPicPr>
          <p:cNvPr id="2" name="Picture 1" descr="noun_Toolbox_677145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3"/>
          <a:stretch/>
        </p:blipFill>
        <p:spPr>
          <a:xfrm>
            <a:off x="-116164" y="0"/>
            <a:ext cx="5143500" cy="449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00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4" y="255872"/>
            <a:ext cx="4312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 Neue Bold Condensed"/>
                <a:cs typeface="Helvetica Neue Bold Condensed"/>
              </a:rPr>
              <a:t>MICHAEL MINELLA</a:t>
            </a:r>
            <a:endParaRPr lang="en-US" sz="4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494" y="1202545"/>
            <a:ext cx="6363770" cy="365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 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	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		      Spring Cloud Task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JavaOne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Rockstar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michaelminella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                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1" y="947675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89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43500" y="1862614"/>
            <a:ext cx="29283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FFFFFF"/>
                </a:solidFill>
              </a:rPr>
              <a:t>SERVERLESS</a:t>
            </a:r>
            <a:endParaRPr lang="en-US" sz="4200" dirty="0">
              <a:solidFill>
                <a:srgbClr val="FFFFFF"/>
              </a:solidFill>
            </a:endParaRPr>
          </a:p>
        </p:txBody>
      </p:sp>
      <p:pic>
        <p:nvPicPr>
          <p:cNvPr id="3" name="Picture 2" descr="noun_Server_8028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984"/>
          <a:stretch/>
        </p:blipFill>
        <p:spPr>
          <a:xfrm>
            <a:off x="0" y="333931"/>
            <a:ext cx="5143500" cy="4475639"/>
          </a:xfrm>
          <a:prstGeom prst="rect">
            <a:avLst/>
          </a:prstGeom>
        </p:spPr>
      </p:pic>
      <p:pic>
        <p:nvPicPr>
          <p:cNvPr id="4" name="Picture 3" descr="noun_X_1819821.png"/>
          <p:cNvPicPr>
            <a:picLocks noChangeAspect="1"/>
          </p:cNvPicPr>
          <p:nvPr/>
        </p:nvPicPr>
        <p:blipFill rotWithShape="1"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744"/>
          <a:stretch/>
        </p:blipFill>
        <p:spPr>
          <a:xfrm>
            <a:off x="849246" y="1039041"/>
            <a:ext cx="3580804" cy="312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2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nfused_1640239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2000250" y="345546"/>
            <a:ext cx="5143500" cy="445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3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46860" y="2140863"/>
            <a:ext cx="24545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</a:rPr>
              <a:t>5</a:t>
            </a:r>
            <a:r>
              <a:rPr lang="en-US" sz="5000" dirty="0" smtClean="0"/>
              <a:t> </a:t>
            </a:r>
            <a:r>
              <a:rPr lang="en-US" sz="5000" dirty="0" smtClean="0">
                <a:solidFill>
                  <a:srgbClr val="151A3C"/>
                </a:solidFill>
              </a:rPr>
              <a:t>TRAITS</a:t>
            </a:r>
            <a:endParaRPr lang="en-US" sz="5000" dirty="0">
              <a:solidFill>
                <a:srgbClr val="151A3C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63258" y="-1903734"/>
            <a:ext cx="5149914" cy="7284202"/>
            <a:chOff x="-806010" y="-1903734"/>
            <a:chExt cx="5149914" cy="7284202"/>
          </a:xfrm>
        </p:grpSpPr>
        <p:pic>
          <p:nvPicPr>
            <p:cNvPr id="3" name="Picture 2" descr="noun_DNS_317476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86"/>
            <a:stretch/>
          </p:blipFill>
          <p:spPr>
            <a:xfrm>
              <a:off x="-806010" y="920316"/>
              <a:ext cx="5143500" cy="4460152"/>
            </a:xfrm>
            <a:prstGeom prst="rect">
              <a:avLst/>
            </a:prstGeom>
          </p:spPr>
        </p:pic>
        <p:pic>
          <p:nvPicPr>
            <p:cNvPr id="4" name="Picture 3" descr="noun_DNS_317476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40515"/>
            <a:stretch/>
          </p:blipFill>
          <p:spPr>
            <a:xfrm>
              <a:off x="-799596" y="-1903734"/>
              <a:ext cx="5143500" cy="30596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216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586137" cy="1938992"/>
            <a:chOff x="77442" y="1424770"/>
            <a:chExt cx="7586137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1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6788485" cy="10741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NO MANAGEMENT OF </a:t>
              </a: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SERVER HOSTS OR PROCESSES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782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545746" cy="1938992"/>
            <a:chOff x="77442" y="1424770"/>
            <a:chExt cx="7545746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6748094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SELF</a:t>
              </a: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AUTOSCALES AND PROVISIONS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222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3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44118" y="2014953"/>
              <a:ext cx="4900762" cy="1118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8000" dirty="0" smtClean="0">
                  <a:solidFill>
                    <a:srgbClr val="151A3C"/>
                  </a:solidFill>
                </a:rPr>
                <a:t>PAY </a:t>
              </a:r>
              <a:r>
                <a:rPr lang="en-US" sz="8000" dirty="0" smtClean="0">
                  <a:solidFill>
                    <a:srgbClr val="FFFFFF"/>
                  </a:solidFill>
                </a:rPr>
                <a:t>BY USE</a:t>
              </a:r>
              <a:endParaRPr lang="en-US" sz="80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61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28 at 10.56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78" y="375551"/>
            <a:ext cx="5229045" cy="43923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14567" y="588492"/>
            <a:ext cx="1417194" cy="4026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3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4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6514860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PERFORMANCE CHARACTERISTICS</a:t>
              </a: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NOT VIA HOST SIZE </a:t>
              </a:r>
              <a:r>
                <a:rPr lang="en-US" sz="4200" dirty="0" smtClean="0">
                  <a:solidFill>
                    <a:srgbClr val="151A3C"/>
                  </a:solidFill>
                </a:rPr>
                <a:t>OR</a:t>
              </a:r>
              <a:r>
                <a:rPr lang="en-US" sz="4200" dirty="0" smtClean="0">
                  <a:solidFill>
                    <a:srgbClr val="FFFFFF"/>
                  </a:solidFill>
                </a:rPr>
                <a:t> COUNT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50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5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4237057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IMPLICIT</a:t>
              </a: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HIGH AVAILABILITY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59586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104897" y="429031"/>
            <a:ext cx="6934207" cy="4285439"/>
            <a:chOff x="709004" y="359331"/>
            <a:chExt cx="7510760" cy="4448152"/>
          </a:xfrm>
        </p:grpSpPr>
        <p:sp>
          <p:nvSpPr>
            <p:cNvPr id="3" name="Oval 2"/>
            <p:cNvSpPr/>
            <p:nvPr/>
          </p:nvSpPr>
          <p:spPr>
            <a:xfrm>
              <a:off x="709004" y="366211"/>
              <a:ext cx="7510760" cy="4441272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919368" y="362771"/>
              <a:ext cx="7090033" cy="3790208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203748" y="359331"/>
              <a:ext cx="6521272" cy="3069020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515397" y="363683"/>
              <a:ext cx="5897974" cy="2413821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01245" y="4121607"/>
              <a:ext cx="232627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Hardware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03974" y="3428351"/>
              <a:ext cx="1120820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IaaS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11477" y="2746336"/>
              <a:ext cx="250581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Containers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889377" y="360243"/>
              <a:ext cx="5150014" cy="1805851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39717" y="2146172"/>
              <a:ext cx="224933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Platforms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75597" y="1480446"/>
              <a:ext cx="2377574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300" dirty="0" err="1" smtClean="0">
                  <a:solidFill>
                    <a:schemeClr val="bg1"/>
                  </a:solidFill>
                  <a:latin typeface="FFF Tusj Bold"/>
                  <a:cs typeface="FFF Tusj Bold"/>
                </a:rPr>
                <a:t>Serverless</a:t>
              </a:r>
              <a:endParaRPr lang="en-US" sz="33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sp>
        <p:nvSpPr>
          <p:cNvPr id="15" name="Up Arrow 14"/>
          <p:cNvSpPr/>
          <p:nvPr/>
        </p:nvSpPr>
        <p:spPr>
          <a:xfrm>
            <a:off x="280485" y="396699"/>
            <a:ext cx="584343" cy="3567298"/>
          </a:xfrm>
          <a:prstGeom prst="upArrow">
            <a:avLst/>
          </a:prstGeom>
          <a:noFill/>
          <a:ln w="571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 Arrow 15"/>
          <p:cNvSpPr/>
          <p:nvPr/>
        </p:nvSpPr>
        <p:spPr>
          <a:xfrm rot="10800000">
            <a:off x="8224129" y="396699"/>
            <a:ext cx="584343" cy="3567298"/>
          </a:xfrm>
          <a:prstGeom prst="upArrow">
            <a:avLst/>
          </a:prstGeom>
          <a:noFill/>
          <a:ln w="57150" cmpd="sng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35594" y="4045891"/>
            <a:ext cx="260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  <a:latin typeface="FFF Tusj Bold"/>
                <a:cs typeface="FFF Tusj Bold"/>
              </a:rPr>
              <a:t>More flexibility</a:t>
            </a:r>
          </a:p>
          <a:p>
            <a:pPr algn="r"/>
            <a:r>
              <a:rPr lang="en-US" dirty="0" smtClean="0">
                <a:solidFill>
                  <a:srgbClr val="FFFFFF"/>
                </a:solidFill>
                <a:latin typeface="FFF Tusj Bold"/>
                <a:cs typeface="FFF Tusj Bold"/>
              </a:rPr>
              <a:t>Less Standardization</a:t>
            </a:r>
            <a:endParaRPr lang="en-US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46" y="4045891"/>
            <a:ext cx="2762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FFF Tusj Bold"/>
                <a:cs typeface="FFF Tusj Bold"/>
              </a:rPr>
              <a:t>Lower Complexity</a:t>
            </a:r>
          </a:p>
          <a:p>
            <a:r>
              <a:rPr lang="en-US" dirty="0" smtClean="0">
                <a:solidFill>
                  <a:srgbClr val="FFFFFF"/>
                </a:solidFill>
                <a:latin typeface="FFF Tusj Bold"/>
                <a:cs typeface="FFF Tusj Bold"/>
              </a:rPr>
              <a:t>Operational Efficiency</a:t>
            </a:r>
            <a:endParaRPr lang="en-US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</p:spTree>
    <p:extLst>
      <p:ext uri="{BB962C8B-B14F-4D97-AF65-F5344CB8AC3E}">
        <p14:creationId xmlns:p14="http://schemas.microsoft.com/office/powerpoint/2010/main" val="548182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3"/>
            <a:ext cx="6773834" cy="347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584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nfused_164023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621200" y="345546"/>
            <a:ext cx="5143500" cy="44524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87169" y="906944"/>
            <a:ext cx="423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WHAT IS A </a:t>
            </a:r>
            <a:r>
              <a:rPr lang="en-US" sz="3600" dirty="0" smtClean="0">
                <a:solidFill>
                  <a:srgbClr val="800000"/>
                </a:solidFill>
              </a:rPr>
              <a:t>FUNCTION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46740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Drag Racer_1402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6"/>
          <a:stretch/>
        </p:blipFill>
        <p:spPr>
          <a:xfrm>
            <a:off x="-1" y="0"/>
            <a:ext cx="6903043" cy="53017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40597" y="696942"/>
            <a:ext cx="5866902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/>
              <a:t>A UNIT OF CODE DESIGNED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/>
              <a:t>TO </a:t>
            </a:r>
            <a:r>
              <a:rPr lang="en-US" sz="4200" dirty="0" smtClean="0">
                <a:solidFill>
                  <a:srgbClr val="800000"/>
                </a:solidFill>
              </a:rPr>
              <a:t>START FAST</a:t>
            </a:r>
            <a:r>
              <a:rPr lang="mr-IN" sz="4200" dirty="0" smtClean="0"/>
              <a:t>…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217072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stop sign_14986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46"/>
          <a:stretch/>
        </p:blipFill>
        <p:spPr>
          <a:xfrm>
            <a:off x="2000250" y="335531"/>
            <a:ext cx="5143500" cy="44724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58793" y="1971586"/>
            <a:ext cx="28264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600" dirty="0" smtClean="0">
                <a:solidFill>
                  <a:srgbClr val="000000"/>
                </a:solidFill>
              </a:rPr>
              <a:t>…</a:t>
            </a:r>
            <a:r>
              <a:rPr lang="en-US" sz="3600" dirty="0" smtClean="0">
                <a:solidFill>
                  <a:srgbClr val="000000"/>
                </a:solidFill>
              </a:rPr>
              <a:t>AND CAN BE</a:t>
            </a:r>
          </a:p>
          <a:p>
            <a:r>
              <a:rPr lang="en-US" sz="3600" dirty="0" smtClean="0">
                <a:solidFill>
                  <a:srgbClr val="800000"/>
                </a:solidFill>
              </a:rPr>
              <a:t>STOPPED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4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425135"/>
            <a:ext cx="8825129" cy="4293230"/>
            <a:chOff x="0" y="62334"/>
            <a:chExt cx="8825129" cy="4293230"/>
          </a:xfrm>
        </p:grpSpPr>
        <p:pic>
          <p:nvPicPr>
            <p:cNvPr id="3" name="Picture 2" descr="noun_new_1693260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531"/>
            <a:stretch/>
          </p:blipFill>
          <p:spPr>
            <a:xfrm>
              <a:off x="0" y="62334"/>
              <a:ext cx="5143500" cy="429323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856310" y="3087214"/>
              <a:ext cx="4968819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dirty="0" smtClean="0">
                  <a:solidFill>
                    <a:srgbClr val="800000"/>
                  </a:solidFill>
                </a:rPr>
                <a:t>STATELESS</a:t>
              </a:r>
              <a:r>
                <a:rPr lang="en-US" sz="3600" dirty="0" smtClean="0"/>
                <a:t> FROM 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dirty="0" smtClean="0"/>
                <a:t>EXECUTION TO EXECUTION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1296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26735" y="1235544"/>
            <a:ext cx="4314001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INDEPENDENT</a:t>
            </a:r>
            <a:r>
              <a:rPr lang="en-US" sz="3600" dirty="0" smtClean="0"/>
              <a:t> OF HOW</a:t>
            </a:r>
          </a:p>
          <a:p>
            <a:pPr>
              <a:lnSpc>
                <a:spcPct val="80000"/>
              </a:lnSpc>
            </a:pPr>
            <a:r>
              <a:rPr lang="en-US" sz="3600" dirty="0" smtClean="0"/>
              <a:t>IT IS </a:t>
            </a:r>
            <a:r>
              <a:rPr lang="en-US" sz="3600" dirty="0" smtClean="0">
                <a:solidFill>
                  <a:srgbClr val="800000"/>
                </a:solidFill>
              </a:rPr>
              <a:t>CONSUMED</a:t>
            </a:r>
            <a:endParaRPr lang="en-US" sz="3600" dirty="0">
              <a:solidFill>
                <a:srgbClr val="800000"/>
              </a:solidFill>
            </a:endParaRPr>
          </a:p>
        </p:txBody>
      </p:sp>
      <p:pic>
        <p:nvPicPr>
          <p:cNvPr id="3" name="Picture 2" descr="noun_Multicast_1607951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1"/>
          <a:stretch/>
        </p:blipFill>
        <p:spPr>
          <a:xfrm>
            <a:off x="3302849" y="0"/>
            <a:ext cx="5143500" cy="444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9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Russian Doll_25765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15"/>
          <a:stretch/>
        </p:blipFill>
        <p:spPr>
          <a:xfrm>
            <a:off x="131812" y="637664"/>
            <a:ext cx="5143500" cy="41140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19437" y="1015752"/>
            <a:ext cx="4385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 DIDN’T MENTION </a:t>
            </a:r>
            <a:r>
              <a:rPr lang="en-US" sz="3600" dirty="0" smtClean="0">
                <a:solidFill>
                  <a:srgbClr val="800000"/>
                </a:solidFill>
              </a:rPr>
              <a:t>SIZE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6043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724585" y="382281"/>
            <a:ext cx="9608196" cy="4378939"/>
            <a:chOff x="-724585" y="470027"/>
            <a:chExt cx="9608196" cy="4378939"/>
          </a:xfrm>
        </p:grpSpPr>
        <p:pic>
          <p:nvPicPr>
            <p:cNvPr id="3" name="Picture 2" descr="noun_stop watch_86391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865"/>
            <a:stretch/>
          </p:blipFill>
          <p:spPr>
            <a:xfrm>
              <a:off x="-724585" y="470027"/>
              <a:ext cx="5143500" cy="4378939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937894" y="3544307"/>
              <a:ext cx="59457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OR </a:t>
              </a:r>
              <a:r>
                <a:rPr lang="en-US" sz="3600" dirty="0" smtClean="0">
                  <a:solidFill>
                    <a:srgbClr val="800000"/>
                  </a:solidFill>
                </a:rPr>
                <a:t>HOW LONG IT TAKES </a:t>
              </a:r>
              <a:r>
                <a:rPr lang="en-US" sz="3600" dirty="0" smtClean="0"/>
                <a:t>TO RUN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325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4" name="Picture 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7" name="Picture 6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17" name="Picture 16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18" name="Picture 17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19" name="Picture 1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0" name="Picture 19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1" name="Picture 20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22" name="Picture 21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pic>
        <p:nvPicPr>
          <p:cNvPr id="26" name="Picture 25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27" name="Picture 26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28" name="Picture 27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29" name="Picture 2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6325" y="2945686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FUNCTION</a:t>
            </a:r>
            <a:r>
              <a:rPr lang="en-US" sz="3600" dirty="0" smtClean="0">
                <a:solidFill>
                  <a:srgbClr val="30120A"/>
                </a:solidFill>
              </a:rPr>
              <a:t> AS A SERVICE</a:t>
            </a:r>
            <a:endParaRPr lang="en-US" sz="3600" dirty="0">
              <a:solidFill>
                <a:srgbClr val="3012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240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333931"/>
            <a:ext cx="5143500" cy="4475639"/>
            <a:chOff x="0" y="333931"/>
            <a:chExt cx="5143500" cy="4475639"/>
          </a:xfrm>
        </p:grpSpPr>
        <p:pic>
          <p:nvPicPr>
            <p:cNvPr id="4" name="Picture 3" descr="noun_Server_80288.png"/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84"/>
            <a:stretch/>
          </p:blipFill>
          <p:spPr>
            <a:xfrm>
              <a:off x="0" y="333931"/>
              <a:ext cx="5143500" cy="4475639"/>
            </a:xfrm>
            <a:prstGeom prst="rect">
              <a:avLst/>
            </a:prstGeom>
          </p:spPr>
        </p:pic>
        <p:pic>
          <p:nvPicPr>
            <p:cNvPr id="5" name="Picture 4" descr="noun_X_1819821.png"/>
            <p:cNvPicPr>
              <a:picLocks noChangeAspect="1"/>
            </p:cNvPicPr>
            <p:nvPr/>
          </p:nvPicPr>
          <p:blipFill rotWithShape="1">
            <a:blip r:embed="rId3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44"/>
            <a:stretch/>
          </p:blipFill>
          <p:spPr>
            <a:xfrm>
              <a:off x="849246" y="1039041"/>
              <a:ext cx="3580804" cy="3124474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956341" y="2073152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30120A"/>
                </a:solidFill>
              </a:rPr>
              <a:t>A </a:t>
            </a:r>
            <a:r>
              <a:rPr lang="en-US" sz="3600" dirty="0" smtClean="0">
                <a:solidFill>
                  <a:schemeClr val="bg1"/>
                </a:solidFill>
              </a:rPr>
              <a:t>SERVERLESS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30120A"/>
                </a:solidFill>
              </a:rPr>
              <a:t>PLATFORM</a:t>
            </a:r>
            <a:endParaRPr lang="en-US" sz="3600" dirty="0">
              <a:solidFill>
                <a:srgbClr val="3012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138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3666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4" name="Picture 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7" name="Picture 6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17" name="Picture 16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18" name="Picture 1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19" name="Picture 18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0" name="Picture 19" descr="icon_9883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1" name="Picture 20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22" name="Picture 21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pic>
        <p:nvPicPr>
          <p:cNvPr id="26" name="Picture 25" descr="icon_32842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27" name="Picture 26" descr="icon_32842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28" name="Picture 27" descr="icon_36661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29" name="Picture 28" descr="icon_32842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6325" y="2945686"/>
            <a:ext cx="4895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30120A"/>
                </a:solidFill>
              </a:rPr>
              <a:t>FOR RUNNING </a:t>
            </a:r>
            <a:r>
              <a:rPr lang="en-US" sz="3600" dirty="0" smtClean="0">
                <a:solidFill>
                  <a:schemeClr val="bg1"/>
                </a:solidFill>
              </a:rPr>
              <a:t>FUNCTIONS</a:t>
            </a:r>
            <a:endParaRPr lang="en-US" sz="3600" dirty="0">
              <a:solidFill>
                <a:srgbClr val="30120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35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357634" y="244410"/>
            <a:ext cx="3769944" cy="3769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305181947" y="1732032"/>
            <a:ext cx="314137795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WILL BE ON </a:t>
            </a: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SOON</a:t>
            </a: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/riff</a:t>
            </a:r>
            <a:r>
              <a:rPr lang="en-US" sz="3600" smtClean="0">
                <a:latin typeface="Helvetica Neue Bold Condensed"/>
                <a:cs typeface="Helvetica Neue Bold Condensed"/>
              </a:rPr>
              <a:t>-</a:t>
            </a:r>
            <a:r>
              <a:rPr lang="en-US" sz="3600" smtClean="0">
                <a:latin typeface="Helvetica Neue Bold Condensed"/>
                <a:cs typeface="Helvetica Neue Bold Condensed"/>
              </a:rPr>
              <a:t>demo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75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nfused_164023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621200" y="345546"/>
            <a:ext cx="5143500" cy="44524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04816" y="968952"/>
            <a:ext cx="4237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SO WHY DO WE </a:t>
            </a:r>
            <a:r>
              <a:rPr lang="en-US" sz="3600" dirty="0" smtClean="0">
                <a:solidFill>
                  <a:srgbClr val="800000"/>
                </a:solidFill>
              </a:rPr>
              <a:t>CARE</a:t>
            </a:r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4895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Productivity_426101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5"/>
          <a:stretch/>
        </p:blipFill>
        <p:spPr>
          <a:xfrm>
            <a:off x="506478" y="370430"/>
            <a:ext cx="5143500" cy="44905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0418" y="731537"/>
            <a:ext cx="4108817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/>
              <a:t>PLATFORMS PROVIDE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EFFECIENCY GAINS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52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Server_80288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4"/>
          <a:stretch/>
        </p:blipFill>
        <p:spPr>
          <a:xfrm>
            <a:off x="0" y="333931"/>
            <a:ext cx="5143500" cy="447563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70292" y="3306232"/>
            <a:ext cx="4799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RESOURCE </a:t>
            </a:r>
            <a:r>
              <a:rPr lang="en-US" sz="3600" dirty="0" smtClean="0"/>
              <a:t>EFFECIENCIES</a:t>
            </a:r>
          </a:p>
        </p:txBody>
      </p:sp>
    </p:spTree>
    <p:extLst>
      <p:ext uri="{BB962C8B-B14F-4D97-AF65-F5344CB8AC3E}">
        <p14:creationId xmlns:p14="http://schemas.microsoft.com/office/powerpoint/2010/main" val="2567641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84637" y="584378"/>
            <a:ext cx="7974727" cy="4481242"/>
            <a:chOff x="-155825" y="584378"/>
            <a:chExt cx="7974727" cy="4481242"/>
          </a:xfrm>
        </p:grpSpPr>
        <p:pic>
          <p:nvPicPr>
            <p:cNvPr id="6" name="Picture 5" descr="noun_Meeting_19165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410"/>
            <a:stretch/>
          </p:blipFill>
          <p:spPr>
            <a:xfrm>
              <a:off x="-155825" y="584378"/>
              <a:ext cx="5235717" cy="448124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079892" y="997821"/>
              <a:ext cx="2739010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800000"/>
                  </a:solidFill>
                </a:rPr>
                <a:t>OPERATIONAL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/>
                <a:t>EFFECIENCIES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586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694439">
            <a:off x="567102" y="-1097865"/>
            <a:ext cx="963481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package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io.spring.riffdemo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java.util.function.Function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org.springframework.boot.SpringApplication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org.springframework.boot.autoconfigure.SpringBootApplication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org.springframework.context.annotation.Bean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@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SpringBootApplication</a:t>
            </a:r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public class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{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static void main(String[]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SpringApplication.run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RiffDemoApplication.class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,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Function&lt;String, String&gt; reverse()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return s -&gt; new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StringBuilder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(s).reverse().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toString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281559" y="934777"/>
            <a:ext cx="5558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DEVELOPMENT </a:t>
            </a:r>
            <a:r>
              <a:rPr lang="en-US" sz="3600" dirty="0" smtClean="0"/>
              <a:t>EFFECIENCIES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49823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Toy_102059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3"/>
          <a:stretch/>
        </p:blipFill>
        <p:spPr>
          <a:xfrm>
            <a:off x="-323403" y="506055"/>
            <a:ext cx="2369734" cy="2004954"/>
          </a:xfrm>
          <a:prstGeom prst="rect">
            <a:avLst/>
          </a:prstGeom>
        </p:spPr>
      </p:pic>
      <p:pic>
        <p:nvPicPr>
          <p:cNvPr id="4" name="Picture 3" descr="noun_toys_81142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3"/>
          <a:stretch/>
        </p:blipFill>
        <p:spPr>
          <a:xfrm>
            <a:off x="6994474" y="-170353"/>
            <a:ext cx="2307011" cy="1889370"/>
          </a:xfrm>
          <a:prstGeom prst="rect">
            <a:avLst/>
          </a:prstGeom>
        </p:spPr>
      </p:pic>
      <p:pic>
        <p:nvPicPr>
          <p:cNvPr id="5" name="Picture 4" descr="noun_Toy_679972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0" y="3041433"/>
            <a:ext cx="2311775" cy="2001160"/>
          </a:xfrm>
          <a:prstGeom prst="rect">
            <a:avLst/>
          </a:prstGeom>
        </p:spPr>
      </p:pic>
      <p:pic>
        <p:nvPicPr>
          <p:cNvPr id="6" name="Picture 5" descr="noun_toys_81142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3"/>
          <a:stretch/>
        </p:blipFill>
        <p:spPr>
          <a:xfrm>
            <a:off x="1459728" y="-380838"/>
            <a:ext cx="2307011" cy="1889370"/>
          </a:xfrm>
          <a:prstGeom prst="rect">
            <a:avLst/>
          </a:prstGeom>
        </p:spPr>
      </p:pic>
      <p:pic>
        <p:nvPicPr>
          <p:cNvPr id="7" name="Picture 6" descr="noun_toys_811421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03"/>
          <a:stretch/>
        </p:blipFill>
        <p:spPr>
          <a:xfrm>
            <a:off x="4562187" y="2161869"/>
            <a:ext cx="2307011" cy="1889370"/>
          </a:xfrm>
          <a:prstGeom prst="rect">
            <a:avLst/>
          </a:prstGeom>
        </p:spPr>
      </p:pic>
      <p:pic>
        <p:nvPicPr>
          <p:cNvPr id="8" name="Picture 7" descr="noun_Toy_102059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3"/>
          <a:stretch/>
        </p:blipFill>
        <p:spPr>
          <a:xfrm>
            <a:off x="4814124" y="-464530"/>
            <a:ext cx="2369734" cy="2004954"/>
          </a:xfrm>
          <a:prstGeom prst="rect">
            <a:avLst/>
          </a:prstGeom>
        </p:spPr>
      </p:pic>
      <p:pic>
        <p:nvPicPr>
          <p:cNvPr id="9" name="Picture 8" descr="noun_Toy_102059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93"/>
          <a:stretch/>
        </p:blipFill>
        <p:spPr>
          <a:xfrm>
            <a:off x="2192453" y="3037639"/>
            <a:ext cx="2369734" cy="2004954"/>
          </a:xfrm>
          <a:prstGeom prst="rect">
            <a:avLst/>
          </a:prstGeom>
        </p:spPr>
      </p:pic>
      <p:pic>
        <p:nvPicPr>
          <p:cNvPr id="10" name="Picture 9" descr="noun_Toy_679972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5374162" y="3903742"/>
            <a:ext cx="2311775" cy="2001160"/>
          </a:xfrm>
          <a:prstGeom prst="rect">
            <a:avLst/>
          </a:prstGeom>
        </p:spPr>
      </p:pic>
      <p:pic>
        <p:nvPicPr>
          <p:cNvPr id="11" name="Picture 10" descr="noun_Toy_679972.png"/>
          <p:cNvPicPr>
            <a:picLocks noChangeAspect="1"/>
          </p:cNvPicPr>
          <p:nvPr/>
        </p:nvPicPr>
        <p:blipFill rotWithShape="1">
          <a:blip r:embed="rId5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7403873" y="1902582"/>
            <a:ext cx="2311775" cy="200116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88642" y="1737313"/>
            <a:ext cx="4005827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/>
              <a:t>WHAT ARE WE GOING </a:t>
            </a:r>
          </a:p>
          <a:p>
            <a:pPr>
              <a:lnSpc>
                <a:spcPct val="80000"/>
              </a:lnSpc>
            </a:pPr>
            <a:r>
              <a:rPr lang="en-US" sz="3600" dirty="0" smtClean="0"/>
              <a:t>TO </a:t>
            </a:r>
            <a:r>
              <a:rPr lang="en-US" sz="3600" dirty="0" smtClean="0">
                <a:solidFill>
                  <a:srgbClr val="800000"/>
                </a:solidFill>
              </a:rPr>
              <a:t>USE THIS FOR</a:t>
            </a:r>
            <a:r>
              <a:rPr lang="en-US" sz="36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4299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iterative_93584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2"/>
          <a:stretch/>
        </p:blipFill>
        <p:spPr>
          <a:xfrm rot="18564772">
            <a:off x="410444" y="611723"/>
            <a:ext cx="4700748" cy="38639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72663" y="3384568"/>
            <a:ext cx="499700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RAPPIDLY EVOLVING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BUSINESS REQUIREMENTS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00376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new_1693260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531"/>
          <a:stretch/>
        </p:blipFill>
        <p:spPr>
          <a:xfrm rot="20446334">
            <a:off x="0" y="425135"/>
            <a:ext cx="5143500" cy="429323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98212" y="1146057"/>
            <a:ext cx="4648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STATELESS</a:t>
            </a:r>
            <a:r>
              <a:rPr lang="en-US" sz="3600" dirty="0" smtClean="0"/>
              <a:t> WORKLOADS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186167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alendar_1908010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41"/>
          <a:stretch/>
        </p:blipFill>
        <p:spPr>
          <a:xfrm rot="21046410">
            <a:off x="115033" y="481518"/>
            <a:ext cx="5143500" cy="43904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17708" y="686717"/>
            <a:ext cx="4022452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INFREQUENT</a:t>
            </a:r>
            <a:r>
              <a:rPr lang="en-US" sz="3600" dirty="0" smtClean="0"/>
              <a:t> OR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SPORATIC</a:t>
            </a:r>
            <a:r>
              <a:rPr lang="en-US" sz="3600" dirty="0"/>
              <a:t> </a:t>
            </a:r>
            <a:r>
              <a:rPr lang="en-US" sz="3600" dirty="0" smtClean="0"/>
              <a:t>REQUESTS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75721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Graph_1173683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7"/>
          <a:stretch/>
        </p:blipFill>
        <p:spPr>
          <a:xfrm>
            <a:off x="69032" y="216813"/>
            <a:ext cx="5143500" cy="44369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53056" y="2064364"/>
            <a:ext cx="4408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VARYING SCALE </a:t>
            </a:r>
            <a:r>
              <a:rPr lang="en-US" sz="3600" dirty="0" smtClean="0"/>
              <a:t>NEEDS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7490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28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Asynchronous Learning_27462_0000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607" y="611722"/>
            <a:ext cx="3548376" cy="354837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18646" y="2013262"/>
            <a:ext cx="322101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ASYNCHRONOUS</a:t>
            </a:r>
            <a:r>
              <a:rPr lang="en-US" sz="3600" dirty="0" smtClean="0"/>
              <a:t>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WORKLOADS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4260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53241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798" y="735525"/>
            <a:ext cx="3738621" cy="37386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38447" y="1655887"/>
            <a:ext cx="14342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/>
              <a:t>IoT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93706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974470">
            <a:off x="-221643" y="-4774526"/>
            <a:ext cx="51465646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154.5.248.92 - - [30/Apr/2003:13:11:55 -0700] "GET /random/video/Star_Wars_Kid.wmv HTTP/1.0" 304 - "-" "Mozilla/4.77 (Macintosh; U; PPC)"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24.136.21.168 - - [30/Apr/2003:13:11:57 -0700] "GET /archive/2003/04/29/star_war.shtml HTTP/1.1" 200 13857 "-" "Mozilla/4.0 (compatible; MSIE 5.22; Mac_PowerPC)"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66.57.76.58 - - [30/Apr/2003:13:12:00 -0700] "GET /random/video/Star_Wars_Kid.wmv HTTP/1.1" 206 206910 "-" "NSPlayer/7.1.0.3055"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67.116.24.35 - - [30/Apr/2003:13:12:01 -0700] "GET /random/video/Star_Wars_Kid.wmv HTTP/1.0" 200 117908 "-" "NSPlayer/9.0.0.2980 WMFSDK/9.0"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66.68.95.121 - - [30/Apr/2003:13:12:01 -0700] "GET /random/video/Star_Wars_Kid.wmv HTTP/1.1" 206 170412 "-" "NSPlayer/9.0.0.2980 WMFSDK/9.0"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24.114.8.26 - - [30/Apr/2003:13:12:03 -0700] "GET /random/video/Star_Wars_Kid.wmv HTTP/1.1" 200 1499068 "http://www.xanga.com/home.aspx?user=autre" "Mozilla/5.0 (Windows; U; Windows NT 5.1; en-US; rv:1.3a) Gecko/20021212"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170.2.52.140 - - [30/Apr/2003:13:12:04 -0700] "GET /archive/2003/04/29/star_war.shtml HTTP/1.0" 200 13810 "-" "Mozilla/4.0 (compatible; MSIE 6.0; Windows NT 5.0)"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66.57.76.58 - - [30/Apr/2003:13:12:06 -0700] "GET /random/video/Star_Wars_Kid.wmv HTTP/1.1" 206 100330 "-" "NSPlayer/7.1.0.3055"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68.101.71.31 - - [30/Apr/2003:13:12:07 -0700] "GET /random/video/Star_Wars_Kid_Remix.wmv HTTP/1.1" 200 168488 "-" "Mozilla/4.0 (compatible; MSIE 6.0; Windows NT 5.1)"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24.129.162.20 - - [30/Apr/2003:13:12:08 -0700] "GET /random/video/Star_Wars_Kid.wmv HTTP/1.0" 200 883048 "-" "NSPlayer/4.1.0.3925"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24.84.218.131 - - [30/Apr/2003:13:12:10 -0700] "GET / HTTP/1.1" 200 63678 "-" "Mozilla/4.0 (compatible; MSIE 6.0; Windows NT 5.1; Avant Browser [avantbrowser.com]; .NET CLR 1.1.4322)"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206.154.118.2 - - [30/Apr/2003:13:12:12 -0700] "GET /random/video/Star_Wars_Kid.wmv HTTP/1.1" 200 100388 "http://www.waxy.org/archive/2003/04/29/star_war.shtml" "Mozilla/4.0 (compatible; MSIE 6.0; Windows NT 5.1; Q312461)"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68.11.111.94 - - [30/Apr/2003:13:12:13 -0700] "GET /random/video/Star_Wars_Kid.wmv HTTP/1.1" 200 138348 "http://cafe.utne.com/partners/bin/motet?show+-ufX0PO" "Mozilla/4.0 (compatible; MSIE 5.0; Mac_PowerPC)"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24.114.8.26 - - [30/Apr/2003:13:12:16 -0700] "GET /random/video/Star_Wars_Kid.wmv HTTP/1.0" 200 103308 "-" "NSPlayer/8.0.0.4477"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208.197.219.156 - - [30/Apr/2003:13:12:17 -0700] "GET /archive/2003/04/29/star_war.shtml HTTP/1.1" 200 13857 "http://www.totalfark.com/" "Mozilla/4.0 (compatible; MSIE 6.0; Windows NT 5.1)"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206.154.118.2 - - [30/Apr/2003:13:12:18 -0700] "GET /random/video/Star_Wars_Kid.wmv HTTP/1.0" 200 103308 "-" "NSPlayer/8.0.0.4487"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192.43.65.245 - - [30/Apr/2003:13:12:20 -0700] "GET /random/video/Star_Wars_Kid.wmv HTTP/1.0" 200 3122526 "http://www.waxy.org/archive/2003/04/29/star_war.shtml" "Mozilla/4.0 (compatible; MSIE 6.0; Windows NT 5.0)"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24.136.21.168 - - [30/Apr/2003:13:12:22 -0700] "GET /random/video/Star_Wars_Kid.wmv HTTP/1.1" 200 99608 "http://www.waxy.org/archive/2003/04/29/star_war.shtml" "Mozilla/4.0 (compatible; MSIE 5.22; Mac_PowerPC)"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68.11.111.94 - - [30/Apr/2003:13:12:22 -0700] "GET /random/video/Star_Wars_Kid_Remix.wmv HTTP/1.1" 200 136888 "http://cafe.utne.com/partners/bin/motet?show+-ufX0PO" "Mozilla/4.0 (compatible; MSIE 5.0; Mac_PowerPC)"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150.134.71.99 - - [30/Apr/2003:13:12:25 -0700] "GET /random/video/Star_Wars_Kid_Remix.wmv HTTP/1.1" 200 1149276 "-" "Mozilla/4.0 (compatible; MSIE 6.0; Windows NT 5.1)"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130.64.42.59 - - [30/Apr/2003:13:12:28 -0700] "GET /random/video/Star_Wars_Kid.wmv HTTP/1.1" 200 100388 "http://www.superspecialrock.com/discus/messages/3742/4998.html?1051730247" "Mozilla/4.0 (compatible; MSIE 6.0; Windows NT 5.0)"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216.37.40.77 - - [30/Apr/2003:13:12:28 -0700] "GET / HTTP/1.1" 200 63678 "http://images.google.com/imgres?imgurl=arthurtivoli.free.fr/TJAM01/hans%2520is%2520dreaming.jpg&amp;imgrefurl=http://www.waxy.org/&amp;h=447&amp;w=312&amp;prev=/images%3Fq%3DPorn%26start%3D40%26svnum%3D10%26hl%3Den%26lr%3D%26ie%3DUTF-8%26oe%3DUTF-8%26sa%3DN" "Mozilla/4.0 (compatible; MSIE 6.0; Windows NT 5.1)"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68.72.105.210 - - [30/Apr/2003:13:12:30 -0700] "GET /archive/2003/04/29/star_war.shtml HTTP/1.1" 200 13857 "http://www.dashes.com/anil/" "Mozilla/5.0 (Macintosh; U; PPC Mac OS X; en) AppleWebKit/73 (KHTML, like Gecko) Safari/73"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130.64.42.59 - - [30/Apr/2003:13:12:30 -0700] "GET /random/video/Star_Wars_Kid.wmv HTTP/1.0" 200 100388 "-" "NSPlayer/4.1.0.3927"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148.107.4.20 - - [30/Apr/2003:13:12:31 -0700] "GET /archive/2003/03/14/elizabet.shtml HTTP/1.1" 200 13568 "http://search.yahoo.com/search?p=ELIZABETH+SMART+april+2003&amp;vm=i&amp;n=20&amp;fl=0&amp;x=wrt" "Mozilla/4.0 (compatible; MSIE 5.01; Windows NT 5.0)"</a:t>
            </a:r>
          </a:p>
          <a:p>
            <a:r>
              <a:rPr lang="mr-IN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2</a:t>
            </a:r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57678" y="943428"/>
            <a:ext cx="2987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LOG </a:t>
            </a:r>
            <a:r>
              <a:rPr lang="en-US" sz="3600" dirty="0" smtClean="0">
                <a:solidFill>
                  <a:srgbClr val="800000"/>
                </a:solidFill>
              </a:rPr>
              <a:t>INGESTION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42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8895" y="853231"/>
            <a:ext cx="3852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BATCH</a:t>
            </a:r>
            <a:r>
              <a:rPr lang="en-US" sz="3600" dirty="0" smtClean="0"/>
              <a:t> PROCESSING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2360" y="853231"/>
            <a:ext cx="3437038" cy="34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09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82493" y="557977"/>
            <a:ext cx="8179015" cy="4027546"/>
            <a:chOff x="475467" y="397966"/>
            <a:chExt cx="8179015" cy="4027546"/>
          </a:xfrm>
        </p:grpSpPr>
        <p:sp>
          <p:nvSpPr>
            <p:cNvPr id="2" name="TextBox 1"/>
            <p:cNvSpPr txBox="1"/>
            <p:nvPr/>
          </p:nvSpPr>
          <p:spPr>
            <a:xfrm>
              <a:off x="4477841" y="1951049"/>
              <a:ext cx="417664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800000"/>
                  </a:solidFill>
                </a:rPr>
                <a:t>STREAM</a:t>
              </a:r>
              <a:r>
                <a:rPr lang="en-US" sz="3600" dirty="0" smtClean="0"/>
                <a:t> PROCESSING</a:t>
              </a:r>
              <a:endParaRPr lang="en-US" sz="3600" dirty="0"/>
            </a:p>
          </p:txBody>
        </p:sp>
        <p:pic>
          <p:nvPicPr>
            <p:cNvPr id="3" name="Picture 2" descr="noun_300489_cc.png"/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0"/>
            <a:stretch/>
          </p:blipFill>
          <p:spPr>
            <a:xfrm rot="20611488">
              <a:off x="475467" y="397966"/>
              <a:ext cx="4658816" cy="4027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291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84771" y="778688"/>
            <a:ext cx="4314216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CONVERSATIONAL UI’S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(ALEXA, ETC)</a:t>
            </a:r>
            <a:endParaRPr lang="en-US" sz="3600" dirty="0"/>
          </a:p>
        </p:txBody>
      </p:sp>
      <p:pic>
        <p:nvPicPr>
          <p:cNvPr id="3" name="Picture 2" descr="noun_Amazon Echo_104894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7"/>
          <a:stretch/>
        </p:blipFill>
        <p:spPr>
          <a:xfrm>
            <a:off x="-305604" y="362902"/>
            <a:ext cx="4722805" cy="4074019"/>
          </a:xfrm>
          <a:prstGeom prst="rect">
            <a:avLst/>
          </a:prstGeom>
        </p:spPr>
      </p:pic>
      <p:pic>
        <p:nvPicPr>
          <p:cNvPr id="4" name="Picture 3" descr="noun_alexa_1764988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7"/>
          <a:stretch/>
        </p:blipFill>
        <p:spPr>
          <a:xfrm>
            <a:off x="2787258" y="2059723"/>
            <a:ext cx="2908366" cy="250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98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iterative_935848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2"/>
          <a:stretch/>
        </p:blipFill>
        <p:spPr>
          <a:xfrm rot="18564772">
            <a:off x="410444" y="611723"/>
            <a:ext cx="4700748" cy="38639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26336" y="733452"/>
            <a:ext cx="376716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</a:rPr>
              <a:t>CI/CD</a:t>
            </a:r>
            <a:r>
              <a:rPr lang="en-US" sz="3600" dirty="0" smtClean="0"/>
              <a:t> INTEGRATION 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/>
              <a:t>OR </a:t>
            </a:r>
            <a:r>
              <a:rPr lang="en-US" sz="3600" dirty="0" smtClean="0">
                <a:solidFill>
                  <a:srgbClr val="800000"/>
                </a:solidFill>
              </a:rPr>
              <a:t>CHAT OPS</a:t>
            </a:r>
            <a:endParaRPr lang="en-US" sz="3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931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59623" y="414162"/>
            <a:ext cx="7824755" cy="4315176"/>
            <a:chOff x="410169" y="86777"/>
            <a:chExt cx="7824755" cy="4315176"/>
          </a:xfrm>
        </p:grpSpPr>
        <p:pic>
          <p:nvPicPr>
            <p:cNvPr id="3" name="Picture 2" descr="noun_Local Net_169387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121" b="16105"/>
            <a:stretch/>
          </p:blipFill>
          <p:spPr>
            <a:xfrm>
              <a:off x="3817724" y="86777"/>
              <a:ext cx="4417200" cy="4315176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10169" y="1921200"/>
              <a:ext cx="38433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800000"/>
                  </a:solidFill>
                </a:rPr>
                <a:t>BACKEND</a:t>
              </a:r>
              <a:r>
                <a:rPr lang="en-US" sz="3600" dirty="0" smtClean="0"/>
                <a:t> SERVICES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0848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57353" y="353289"/>
            <a:ext cx="8029295" cy="4436922"/>
            <a:chOff x="356234" y="472343"/>
            <a:chExt cx="8029295" cy="4436922"/>
          </a:xfrm>
        </p:grpSpPr>
        <p:pic>
          <p:nvPicPr>
            <p:cNvPr id="3" name="Picture 2" descr="noun_Complex Event Processing_1630944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89" b="13737"/>
            <a:stretch/>
          </p:blipFill>
          <p:spPr>
            <a:xfrm>
              <a:off x="356234" y="472343"/>
              <a:ext cx="4609149" cy="4436922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576840" y="2367639"/>
              <a:ext cx="38086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rgbClr val="800000"/>
                  </a:solidFill>
                </a:rPr>
                <a:t>EVENT</a:t>
              </a:r>
              <a:r>
                <a:rPr lang="en-US" sz="3600" dirty="0" smtClean="0"/>
                <a:t> PROCESSING</a:t>
              </a:r>
              <a:endParaRPr 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767478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confused_164023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621200" y="345546"/>
            <a:ext cx="5143500" cy="44524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86368" y="1066652"/>
            <a:ext cx="4287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B2D0C"/>
                </a:solidFill>
              </a:rPr>
              <a:t>WHERE DO WE </a:t>
            </a:r>
            <a:r>
              <a:rPr lang="en-US" sz="3600" dirty="0" smtClean="0">
                <a:solidFill>
                  <a:schemeClr val="bg1"/>
                </a:solidFill>
              </a:rPr>
              <a:t>START</a:t>
            </a:r>
            <a:r>
              <a:rPr lang="en-US" sz="3600" dirty="0" smtClean="0">
                <a:solidFill>
                  <a:srgbClr val="1B2D0C"/>
                </a:solidFill>
              </a:rPr>
              <a:t>?</a:t>
            </a:r>
            <a:endParaRPr lang="en-US" sz="3600" dirty="0">
              <a:solidFill>
                <a:srgbClr val="1B2D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01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Cloud_1905284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3"/>
          <a:stretch/>
        </p:blipFill>
        <p:spPr>
          <a:xfrm>
            <a:off x="187791" y="0"/>
            <a:ext cx="5806787" cy="503546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65605" y="1046193"/>
            <a:ext cx="399527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AH, </a:t>
            </a:r>
            <a:r>
              <a:rPr lang="en-US" sz="5000" dirty="0" smtClean="0">
                <a:solidFill>
                  <a:srgbClr val="800000"/>
                </a:solidFill>
              </a:rPr>
              <a:t>THE CLOUD</a:t>
            </a:r>
            <a:endParaRPr lang="en-US" sz="50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50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263" y="1653884"/>
            <a:ext cx="5956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PROPRITARY</a:t>
            </a:r>
            <a:r>
              <a:rPr lang="en-US" sz="3600" dirty="0" smtClean="0"/>
              <a:t> FAAS EXTENSIONS</a:t>
            </a:r>
            <a:endParaRPr lang="en-US" sz="3600" dirty="0"/>
          </a:p>
        </p:txBody>
      </p:sp>
      <p:grpSp>
        <p:nvGrpSpPr>
          <p:cNvPr id="9" name="Group 8"/>
          <p:cNvGrpSpPr/>
          <p:nvPr/>
        </p:nvGrpSpPr>
        <p:grpSpPr>
          <a:xfrm>
            <a:off x="430261" y="524430"/>
            <a:ext cx="1659604" cy="2010450"/>
            <a:chOff x="430261" y="524430"/>
            <a:chExt cx="1659604" cy="2010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8470" y="524430"/>
              <a:ext cx="1365642" cy="163877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30261" y="2165548"/>
              <a:ext cx="16596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"/>
                  <a:cs typeface="Arial"/>
                </a:rPr>
                <a:t>AWS Lambda</a:t>
              </a:r>
              <a:endParaRPr lang="en-US" b="1" dirty="0">
                <a:latin typeface="Arial"/>
                <a:cs typeface="Arial"/>
              </a:endParaRP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003" y="-229953"/>
            <a:ext cx="2942671" cy="2207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089" y="2772107"/>
            <a:ext cx="2041668" cy="17906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86796" y="467813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Open Sans"/>
                <a:cs typeface="Open Sans"/>
              </a:rPr>
              <a:t>Google Cloud Functions</a:t>
            </a:r>
            <a:endParaRPr lang="en-US" dirty="0">
              <a:latin typeface="Open Sans"/>
              <a:cs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4271" y="3112815"/>
            <a:ext cx="4169668" cy="74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47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334050"/>
            <a:ext cx="4475401" cy="44754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8766" y="3350848"/>
            <a:ext cx="4852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SPRING CLOUD </a:t>
            </a:r>
            <a:r>
              <a:rPr lang="en-US" sz="3600" dirty="0" smtClean="0">
                <a:solidFill>
                  <a:srgbClr val="1B2D0C"/>
                </a:solidFill>
              </a:rPr>
              <a:t>FUNCTION</a:t>
            </a:r>
            <a:endParaRPr lang="en-US" sz="3600" dirty="0">
              <a:solidFill>
                <a:srgbClr val="1B2D0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961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8156" y="1694587"/>
            <a:ext cx="5187688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>
                <a:solidFill>
                  <a:srgbClr val="1B2D0C"/>
                </a:solidFill>
                <a:latin typeface="Menlo Regular"/>
                <a:cs typeface="Menlo Regular"/>
              </a:rPr>
              <a:t>java.util.</a:t>
            </a:r>
            <a:r>
              <a:rPr lang="en-US" sz="3600" b="1" dirty="0" err="1" smtClean="0">
                <a:solidFill>
                  <a:schemeClr val="bg1"/>
                </a:solidFill>
                <a:latin typeface="Menlo Regular"/>
                <a:cs typeface="Menlo Regular"/>
              </a:rPr>
              <a:t>Supplier</a:t>
            </a:r>
            <a:endParaRPr lang="en-US" sz="3600" b="1" dirty="0">
              <a:solidFill>
                <a:srgbClr val="1B2D0C"/>
              </a:solidFill>
              <a:latin typeface="Menlo Regular"/>
              <a:cs typeface="Menlo Regular"/>
            </a:endParaRPr>
          </a:p>
          <a:p>
            <a:r>
              <a:rPr lang="en-US" sz="3600" b="1" dirty="0" err="1" smtClean="0">
                <a:solidFill>
                  <a:srgbClr val="1B2D0C"/>
                </a:solidFill>
                <a:latin typeface="Menlo Regular"/>
                <a:cs typeface="Menlo Regular"/>
              </a:rPr>
              <a:t>java.util.</a:t>
            </a:r>
            <a:r>
              <a:rPr lang="en-US" sz="3600" b="1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Function</a:t>
            </a:r>
            <a:endParaRPr lang="en-US" sz="3600" b="1" dirty="0">
              <a:solidFill>
                <a:srgbClr val="FFFFFF"/>
              </a:solidFill>
              <a:latin typeface="Menlo Regular"/>
              <a:cs typeface="Menlo Regular"/>
            </a:endParaRPr>
          </a:p>
          <a:p>
            <a:r>
              <a:rPr lang="en-US" sz="3600" b="1" dirty="0" err="1" smtClean="0">
                <a:solidFill>
                  <a:srgbClr val="1B2D0C"/>
                </a:solidFill>
                <a:latin typeface="Menlo Regular"/>
                <a:cs typeface="Menlo Regular"/>
              </a:rPr>
              <a:t>java.util.</a:t>
            </a:r>
            <a:r>
              <a:rPr lang="en-US" sz="3600" b="1" dirty="0" err="1" smtClean="0">
                <a:solidFill>
                  <a:srgbClr val="FFFFFF"/>
                </a:solidFill>
                <a:latin typeface="Menlo Regular"/>
                <a:cs typeface="Menlo Regular"/>
              </a:rPr>
              <a:t>Consumer</a:t>
            </a:r>
            <a:endParaRPr lang="en-US" sz="3600" b="1" dirty="0">
              <a:solidFill>
                <a:srgbClr val="FFFFFF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672087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1232" y="614393"/>
            <a:ext cx="8201537" cy="3914715"/>
            <a:chOff x="195381" y="493565"/>
            <a:chExt cx="8201537" cy="3914715"/>
          </a:xfrm>
        </p:grpSpPr>
        <p:pic>
          <p:nvPicPr>
            <p:cNvPr id="3" name="Picture 2" descr="Spring-Logos-BOOT-VRT.png"/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21" r="30373" b="46017"/>
            <a:stretch/>
          </p:blipFill>
          <p:spPr>
            <a:xfrm>
              <a:off x="195381" y="493565"/>
              <a:ext cx="3010626" cy="3914715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2896702" y="1660469"/>
              <a:ext cx="55002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/>
                  </a:solidFill>
                </a:rPr>
                <a:t>STARTERS</a:t>
              </a:r>
              <a:r>
                <a:rPr lang="en-US" sz="3600" dirty="0" smtClean="0">
                  <a:solidFill>
                    <a:srgbClr val="1B2D0C"/>
                  </a:solidFill>
                </a:rPr>
                <a:t> HANDLE THE REST</a:t>
              </a:r>
              <a:endParaRPr lang="en-US" sz="3600" dirty="0">
                <a:solidFill>
                  <a:srgbClr val="1B2D0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027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694439">
            <a:off x="567102" y="-1097865"/>
            <a:ext cx="963481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package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io.spring.riffdemo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java.util.function.Function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org.springframework.boot.SpringApplication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org.springframework.boot.autoconfigure.SpringBootApplication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org.springframework.context.annotation.Bean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@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SpringBootApplication</a:t>
            </a:r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public class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{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static void main(String[]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SpringApplication.run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RiffDemoApplication.class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,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Function&lt;String, String&gt; reverse()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return s -&gt; new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StringBuilder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(s).reverse().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toString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5286" y="721621"/>
            <a:ext cx="32460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800000"/>
                </a:solidFill>
              </a:rPr>
              <a:t>LOOK </a:t>
            </a:r>
            <a:r>
              <a:rPr lang="en-US" sz="4200" dirty="0" smtClean="0"/>
              <a:t>AT CODE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88752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confused_1640239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436"/>
          <a:stretch/>
        </p:blipFill>
        <p:spPr>
          <a:xfrm>
            <a:off x="2766057" y="689574"/>
            <a:ext cx="3673444" cy="31798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4086" y="3533969"/>
            <a:ext cx="5937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151A3C"/>
                </a:solidFill>
              </a:rPr>
              <a:t>WHERE DO WE </a:t>
            </a:r>
            <a:r>
              <a:rPr lang="en-US" sz="3600" dirty="0" smtClean="0">
                <a:solidFill>
                  <a:schemeClr val="bg1"/>
                </a:solidFill>
              </a:rPr>
              <a:t>RUN</a:t>
            </a:r>
            <a:r>
              <a:rPr lang="en-US" sz="3600" dirty="0" smtClean="0">
                <a:solidFill>
                  <a:srgbClr val="151A3C"/>
                </a:solidFill>
              </a:rPr>
              <a:t> THIS CODE?</a:t>
            </a:r>
            <a:endParaRPr lang="en-US" sz="3600" dirty="0">
              <a:solidFill>
                <a:srgbClr val="151A3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075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73" y="1845408"/>
            <a:ext cx="8207254" cy="14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73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8-08-29 at 9.00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50" y="520700"/>
            <a:ext cx="79375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725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1301750"/>
            <a:ext cx="2540000" cy="254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2912" y="3637475"/>
            <a:ext cx="1778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Open Sans"/>
                <a:cs typeface="Open Sans"/>
              </a:rPr>
              <a:t>Knative</a:t>
            </a:r>
            <a:endParaRPr lang="en-US" sz="36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82746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1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3907445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DEVELOPER-FRIENDLY</a:t>
              </a:r>
              <a:endParaRPr lang="en-US" sz="3300" dirty="0" smtClean="0">
                <a:solidFill>
                  <a:srgbClr val="151A3C"/>
                </a:solidFill>
              </a:endParaRP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SOFTWARE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2758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release management_1909138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36"/>
          <a:stretch/>
        </p:blipFill>
        <p:spPr>
          <a:xfrm>
            <a:off x="329014" y="325219"/>
            <a:ext cx="5143500" cy="44678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29743" y="1647492"/>
            <a:ext cx="3553620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>
                <a:solidFill>
                  <a:srgbClr val="800000"/>
                </a:solidFill>
              </a:rPr>
              <a:t>MOVING</a:t>
            </a:r>
            <a:r>
              <a:rPr lang="en-US" sz="4200" dirty="0" smtClean="0"/>
              <a:t> ALL 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/>
              <a:t>OUR CODE </a:t>
            </a:r>
            <a:r>
              <a:rPr lang="en-US" sz="4200" dirty="0" smtClean="0">
                <a:solidFill>
                  <a:srgbClr val="800000"/>
                </a:solidFill>
              </a:rPr>
              <a:t>TO IT</a:t>
            </a:r>
            <a:endParaRPr lang="en-US" sz="4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80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chemeClr val="bg1"/>
                  </a:solidFill>
                </a:rPr>
                <a:t>2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2488823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POLYGLOT</a:t>
              </a:r>
              <a:endParaRPr lang="en-US" sz="3300" dirty="0" smtClean="0">
                <a:solidFill>
                  <a:srgbClr val="151A3C"/>
                </a:solidFill>
              </a:endParaRP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PLATFORM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0074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78932" y="1602254"/>
            <a:ext cx="7426718" cy="1938992"/>
            <a:chOff x="77442" y="1424770"/>
            <a:chExt cx="7426718" cy="1938992"/>
          </a:xfrm>
        </p:grpSpPr>
        <p:sp>
          <p:nvSpPr>
            <p:cNvPr id="3" name="TextBox 2"/>
            <p:cNvSpPr txBox="1"/>
            <p:nvPr/>
          </p:nvSpPr>
          <p:spPr>
            <a:xfrm>
              <a:off x="77442" y="1424770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chemeClr val="bg1"/>
                  </a:solidFill>
                </a:rPr>
                <a:t>3</a:t>
              </a:r>
              <a:endParaRPr lang="en-US" sz="12000" dirty="0">
                <a:solidFill>
                  <a:schemeClr val="bg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75094" y="2007210"/>
              <a:ext cx="2236510" cy="10372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300" dirty="0" smtClean="0">
                  <a:solidFill>
                    <a:srgbClr val="151A3C"/>
                  </a:solidFill>
                </a:rPr>
                <a:t>OPERATOR</a:t>
              </a:r>
              <a:endParaRPr lang="en-US" sz="3300" dirty="0" smtClean="0">
                <a:solidFill>
                  <a:srgbClr val="151A3C"/>
                </a:solidFill>
              </a:endParaRPr>
            </a:p>
            <a:p>
              <a:pPr>
                <a:lnSpc>
                  <a:spcPct val="80000"/>
                </a:lnSpc>
              </a:pPr>
              <a:r>
                <a:rPr lang="en-US" sz="4200" dirty="0" smtClean="0">
                  <a:solidFill>
                    <a:srgbClr val="FFFFFF"/>
                  </a:solidFill>
                </a:rPr>
                <a:t>FRIENDLY</a:t>
              </a:r>
              <a:endParaRPr lang="en-US" sz="4200" dirty="0">
                <a:solidFill>
                  <a:srgbClr val="FFFFFF"/>
                </a:solidFill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77533" y="2965689"/>
              <a:ext cx="6526627" cy="0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01753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1314450"/>
            <a:ext cx="40767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881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82493" y="557977"/>
            <a:ext cx="8493396" cy="4027546"/>
            <a:chOff x="475467" y="397966"/>
            <a:chExt cx="8493396" cy="4027546"/>
          </a:xfrm>
        </p:grpSpPr>
        <p:sp>
          <p:nvSpPr>
            <p:cNvPr id="3" name="TextBox 2"/>
            <p:cNvSpPr txBox="1"/>
            <p:nvPr/>
          </p:nvSpPr>
          <p:spPr>
            <a:xfrm>
              <a:off x="4477841" y="1951049"/>
              <a:ext cx="44910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/>
                <a:t>TRIGGERED VIA </a:t>
              </a:r>
              <a:r>
                <a:rPr lang="en-US" sz="3600" dirty="0" smtClean="0">
                  <a:solidFill>
                    <a:srgbClr val="800000"/>
                  </a:solidFill>
                </a:rPr>
                <a:t>EVENTS</a:t>
              </a:r>
              <a:endParaRPr lang="en-US" sz="3600" dirty="0"/>
            </a:p>
          </p:txBody>
        </p:sp>
        <p:pic>
          <p:nvPicPr>
            <p:cNvPr id="4" name="Picture 3" descr="noun_300489_cc.png"/>
            <p:cNvPicPr>
              <a:picLocks noChangeAspect="1"/>
            </p:cNvPicPr>
            <p:nvPr/>
          </p:nvPicPr>
          <p:blipFill rotWithShape="1"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550"/>
            <a:stretch/>
          </p:blipFill>
          <p:spPr>
            <a:xfrm rot="20611488">
              <a:off x="475467" y="397966"/>
              <a:ext cx="4658816" cy="4027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6973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66581" y="1130918"/>
            <a:ext cx="3603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800000"/>
                </a:solidFill>
              </a:rPr>
              <a:t>CLI</a:t>
            </a:r>
            <a:r>
              <a:rPr lang="en-US" sz="3600" dirty="0" smtClean="0"/>
              <a:t> AND </a:t>
            </a:r>
            <a:r>
              <a:rPr lang="en-US" sz="3600" dirty="0" smtClean="0">
                <a:solidFill>
                  <a:srgbClr val="800000"/>
                </a:solidFill>
              </a:rPr>
              <a:t>INVOKERS</a:t>
            </a:r>
            <a:endParaRPr lang="en-US" sz="3600" dirty="0">
              <a:solidFill>
                <a:srgbClr val="8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1313355">
            <a:off x="-64382" y="2317630"/>
            <a:ext cx="9356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➜ </a:t>
            </a:r>
            <a:r>
              <a:rPr lang="en-US" sz="3600" b="1" dirty="0" smtClean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~ </a:t>
            </a:r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 service create square </a:t>
            </a:r>
            <a:r>
              <a:rPr lang="en-US" sz="3600" b="1" dirty="0" smtClean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\</a:t>
            </a:r>
          </a:p>
          <a:p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</a:t>
            </a:r>
            <a:r>
              <a:rPr lang="en-US" sz="3600" b="1" dirty="0" smtClean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  -</a:t>
            </a:r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-image </a:t>
            </a:r>
            <a:r>
              <a:rPr lang="en-US" sz="3600" b="1" dirty="0" smtClean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s1pt/</a:t>
            </a:r>
            <a:r>
              <a:rPr lang="en-US" sz="3600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node-fun-square</a:t>
            </a:r>
          </a:p>
        </p:txBody>
      </p:sp>
    </p:spTree>
    <p:extLst>
      <p:ext uri="{BB962C8B-B14F-4D97-AF65-F5344CB8AC3E}">
        <p14:creationId xmlns:p14="http://schemas.microsoft.com/office/powerpoint/2010/main" val="21094650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20694439">
            <a:off x="567102" y="-1097865"/>
            <a:ext cx="9634819" cy="5632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package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io.spring.riffdemo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java.util.function.Function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org.springframework.boot.SpringApplication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org.springframework.boot.autoconfigure.SpringBootApplication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import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org.springframework.context.annotation.Bean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;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@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SpringBootApplication</a:t>
            </a:r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public class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 {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static void main(String[]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SpringApplication.run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RiffDemoApplication.class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,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args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endParaRPr lang="en-US" b="1" dirty="0">
              <a:solidFill>
                <a:schemeClr val="tx1">
                  <a:alpha val="20000"/>
                </a:schemeClr>
              </a:solidFill>
              <a:latin typeface="Menlo Regular"/>
              <a:cs typeface="Menlo Regular"/>
            </a:endParaRP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public Function&lt;String, String&gt; reverse() {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	return s -&gt; new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StringBuilder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(s).reverse().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toString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();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Menlo Regular"/>
                <a:cs typeface="Menlo Regular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5286" y="721621"/>
            <a:ext cx="330639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solidFill>
                  <a:srgbClr val="800000"/>
                </a:solidFill>
              </a:rPr>
              <a:t>RUN </a:t>
            </a:r>
            <a:r>
              <a:rPr lang="en-US" sz="4200" dirty="0" smtClean="0"/>
              <a:t>THE CODE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996991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29414" y="2359820"/>
            <a:ext cx="45252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HAPPY DEVELOPERS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" y="325219"/>
            <a:ext cx="1589316" cy="1589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461" y="1496461"/>
            <a:ext cx="1589316" cy="1589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684" y="2821379"/>
            <a:ext cx="1589316" cy="1589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58" y="3554184"/>
            <a:ext cx="1589316" cy="1589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2426" y="701803"/>
            <a:ext cx="1589316" cy="1589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893" y="-317039"/>
            <a:ext cx="1589316" cy="158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210" y="3085777"/>
            <a:ext cx="1589316" cy="1589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9608" y="-164639"/>
            <a:ext cx="1589316" cy="1589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5136" y="2981335"/>
            <a:ext cx="1589316" cy="1589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396" y="3880435"/>
            <a:ext cx="1589316" cy="1589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926" y="-411831"/>
            <a:ext cx="1589316" cy="15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131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719" y="959418"/>
            <a:ext cx="1413269" cy="1413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2955" y="2359820"/>
            <a:ext cx="38870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HAPPY BUSINESS</a:t>
            </a:r>
            <a:endParaRPr lang="en-US" sz="4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2" y="325219"/>
            <a:ext cx="1589316" cy="1589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461" y="1496461"/>
            <a:ext cx="1589316" cy="15893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84" y="2821379"/>
            <a:ext cx="1589316" cy="15893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58" y="3554184"/>
            <a:ext cx="1589316" cy="15893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426" y="701803"/>
            <a:ext cx="1589316" cy="15893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893" y="-317039"/>
            <a:ext cx="1589316" cy="15893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210" y="3085777"/>
            <a:ext cx="1589316" cy="1589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08" y="-164639"/>
            <a:ext cx="1589316" cy="15893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5136" y="2981335"/>
            <a:ext cx="1589316" cy="1589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396" y="3880435"/>
            <a:ext cx="1589316" cy="15893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926" y="-411831"/>
            <a:ext cx="1589316" cy="158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1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88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Productivity_426101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95"/>
          <a:stretch/>
        </p:blipFill>
        <p:spPr>
          <a:xfrm>
            <a:off x="506478" y="370430"/>
            <a:ext cx="5143500" cy="44905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95190" y="1685404"/>
            <a:ext cx="3535308" cy="1148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200" dirty="0" smtClean="0"/>
              <a:t>MADE US MORE 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>
                <a:solidFill>
                  <a:srgbClr val="800000"/>
                </a:solidFill>
              </a:rPr>
              <a:t>PRODUCTIVE</a:t>
            </a:r>
            <a:endParaRPr lang="en-US" sz="4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65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Headache_1781407.png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42"/>
          <a:stretch/>
        </p:blipFill>
        <p:spPr>
          <a:xfrm>
            <a:off x="340172" y="337651"/>
            <a:ext cx="5143500" cy="4482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02608" y="1914968"/>
            <a:ext cx="39753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/>
              <a:t>LESS </a:t>
            </a:r>
            <a:r>
              <a:rPr lang="en-US" sz="4200" dirty="0" smtClean="0">
                <a:solidFill>
                  <a:srgbClr val="800000"/>
                </a:solidFill>
              </a:rPr>
              <a:t>HEADACHES</a:t>
            </a:r>
            <a:endParaRPr lang="en-US" sz="42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879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ichaels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MichaelsTemplate.potx</Template>
  <TotalTime>35750</TotalTime>
  <Words>2598</Words>
  <Application>Microsoft Macintosh PowerPoint</Application>
  <PresentationFormat>On-screen Show (16:9)</PresentationFormat>
  <Paragraphs>353</Paragraphs>
  <Slides>78</Slides>
  <Notes>42</Notes>
  <HiddenSlides>1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MichaelsTemplate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847</cp:revision>
  <dcterms:created xsi:type="dcterms:W3CDTF">2014-08-22T16:39:37Z</dcterms:created>
  <dcterms:modified xsi:type="dcterms:W3CDTF">2018-08-29T16:30:30Z</dcterms:modified>
</cp:coreProperties>
</file>